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43"/>
  </p:notesMasterIdLst>
  <p:handoutMasterIdLst>
    <p:handoutMasterId r:id="rId44"/>
  </p:handoutMasterIdLst>
  <p:sldIdLst>
    <p:sldId id="748" r:id="rId2"/>
    <p:sldId id="738" r:id="rId3"/>
    <p:sldId id="785" r:id="rId4"/>
    <p:sldId id="786" r:id="rId5"/>
    <p:sldId id="787" r:id="rId6"/>
    <p:sldId id="788" r:id="rId7"/>
    <p:sldId id="718" r:id="rId8"/>
    <p:sldId id="789" r:id="rId9"/>
    <p:sldId id="763" r:id="rId10"/>
    <p:sldId id="751" r:id="rId11"/>
    <p:sldId id="780" r:id="rId12"/>
    <p:sldId id="768" r:id="rId13"/>
    <p:sldId id="783" r:id="rId14"/>
    <p:sldId id="782" r:id="rId15"/>
    <p:sldId id="754" r:id="rId16"/>
    <p:sldId id="769" r:id="rId17"/>
    <p:sldId id="770" r:id="rId18"/>
    <p:sldId id="771" r:id="rId19"/>
    <p:sldId id="756" r:id="rId20"/>
    <p:sldId id="757" r:id="rId21"/>
    <p:sldId id="792" r:id="rId22"/>
    <p:sldId id="790" r:id="rId23"/>
    <p:sldId id="791" r:id="rId24"/>
    <p:sldId id="811" r:id="rId25"/>
    <p:sldId id="794" r:id="rId26"/>
    <p:sldId id="795" r:id="rId27"/>
    <p:sldId id="796" r:id="rId28"/>
    <p:sldId id="797" r:id="rId29"/>
    <p:sldId id="798" r:id="rId30"/>
    <p:sldId id="799" r:id="rId31"/>
    <p:sldId id="800" r:id="rId32"/>
    <p:sldId id="801" r:id="rId33"/>
    <p:sldId id="802" r:id="rId34"/>
    <p:sldId id="764" r:id="rId35"/>
    <p:sldId id="803" r:id="rId36"/>
    <p:sldId id="784" r:id="rId37"/>
    <p:sldId id="804" r:id="rId38"/>
    <p:sldId id="761" r:id="rId39"/>
    <p:sldId id="808" r:id="rId40"/>
    <p:sldId id="806" r:id="rId41"/>
    <p:sldId id="810" r:id="rId42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8"/>
            <p14:sldId id="738"/>
            <p14:sldId id="785"/>
            <p14:sldId id="786"/>
            <p14:sldId id="787"/>
            <p14:sldId id="788"/>
            <p14:sldId id="718"/>
            <p14:sldId id="789"/>
            <p14:sldId id="763"/>
            <p14:sldId id="751"/>
            <p14:sldId id="780"/>
            <p14:sldId id="768"/>
            <p14:sldId id="783"/>
            <p14:sldId id="782"/>
            <p14:sldId id="754"/>
            <p14:sldId id="769"/>
            <p14:sldId id="770"/>
            <p14:sldId id="771"/>
            <p14:sldId id="756"/>
            <p14:sldId id="757"/>
            <p14:sldId id="792"/>
            <p14:sldId id="790"/>
            <p14:sldId id="791"/>
            <p14:sldId id="811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764"/>
            <p14:sldId id="803"/>
            <p14:sldId id="784"/>
            <p14:sldId id="804"/>
            <p14:sldId id="761"/>
            <p14:sldId id="808"/>
            <p14:sldId id="806"/>
            <p14:sldId id="8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Александр Авдюшенко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8BC"/>
    <a:srgbClr val="003264"/>
    <a:srgbClr val="FE8C00"/>
    <a:srgbClr val="5BCD9D"/>
    <a:srgbClr val="356767"/>
    <a:srgbClr val="8FD541"/>
    <a:srgbClr val="FC6767"/>
    <a:srgbClr val="FF8C00"/>
    <a:srgbClr val="BFBFBF"/>
    <a:srgbClr val="6D6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5" autoAdjust="0"/>
    <p:restoredTop sz="84498" autoAdjust="0"/>
  </p:normalViewPr>
  <p:slideViewPr>
    <p:cSldViewPr>
      <p:cViewPr varScale="1">
        <p:scale>
          <a:sx n="48" d="100"/>
          <a:sy n="48" d="100"/>
        </p:scale>
        <p:origin x="114" y="23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39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8T08:49:44.549" idx="1">
    <p:pos x="196" y="280"/>
    <p:text>В 2018 был ещё слайд про открытые лекции, а в 2019 удалили.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21.05.2019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21.05.2019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Всем привет! Меня зовут Саша </a:t>
            </a:r>
            <a:r>
              <a:rPr lang="ru-RU" altLang="ru-RU" dirty="0" err="1" smtClean="0">
                <a:cs typeface="Arial" panose="020B0604020202020204" pitchFamily="34" charset="0"/>
              </a:rPr>
              <a:t>Авдюшенко</a:t>
            </a:r>
            <a:r>
              <a:rPr lang="ru-RU" altLang="ru-RU" dirty="0" smtClean="0">
                <a:cs typeface="Arial" panose="020B0604020202020204" pitchFamily="34" charset="0"/>
              </a:rPr>
              <a:t> и сегодня я предлагаю поговорить о влиянии интернета и информационных технологий на </a:t>
            </a:r>
            <a:r>
              <a:rPr lang="ru-RU" altLang="ru-RU" dirty="0" smtClean="0">
                <a:latin typeface="Textbook New" pitchFamily="34" charset="-52"/>
                <a:cs typeface="Arial" panose="020B0604020202020204" pitchFamily="34" charset="0"/>
              </a:rPr>
              <a:t>искусственный интеллект и настоящее образование. Начнём с искусственного </a:t>
            </a:r>
            <a:r>
              <a:rPr lang="ru-RU" altLang="ru-RU" dirty="0" err="1" smtClean="0">
                <a:latin typeface="Textbook New" pitchFamily="34" charset="-52"/>
                <a:cs typeface="Arial" panose="020B0604020202020204" pitchFamily="34" charset="0"/>
              </a:rPr>
              <a:t>интелекта</a:t>
            </a:r>
            <a:r>
              <a:rPr lang="ru-RU" altLang="ru-RU" dirty="0" smtClean="0">
                <a:latin typeface="Textbook New" pitchFamily="34" charset="-52"/>
                <a:cs typeface="Arial" panose="020B0604020202020204" pitchFamily="34" charset="0"/>
              </a:rPr>
              <a:t> – что же это такое?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598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вот</a:t>
            </a:r>
            <a:r>
              <a:rPr lang="ru-RU" baseline="0" dirty="0" smtClean="0"/>
              <a:t>,</a:t>
            </a:r>
            <a:r>
              <a:rPr lang="ru-RU" dirty="0" smtClean="0"/>
              <a:t> март 2016 г.</a:t>
            </a:r>
            <a:r>
              <a:rPr lang="ru-RU" baseline="0" dirty="0" smtClean="0"/>
              <a:t> Это фото с матча по игре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котором легендарный корейский игрок Ли </a:t>
            </a:r>
            <a:r>
              <a:rPr lang="ru-RU" baseline="0" dirty="0" err="1" smtClean="0"/>
              <a:t>Седоль</a:t>
            </a:r>
            <a:r>
              <a:rPr lang="ru-RU" baseline="0" dirty="0" smtClean="0"/>
              <a:t>, один из лучших в мире, играет против компьютерной программы на основе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. </a:t>
            </a:r>
            <a:r>
              <a:rPr lang="ru-RU" baseline="0" dirty="0" smtClean="0"/>
              <a:t>Как вы думаете, какой результат? Со счетом 4:1 победил компьютер.</a:t>
            </a:r>
            <a:r>
              <a:rPr lang="en-US" baseline="0" dirty="0" smtClean="0"/>
              <a:t> </a:t>
            </a:r>
            <a:r>
              <a:rPr lang="ru-RU" baseline="0" dirty="0" smtClean="0"/>
              <a:t>На этом разработчики машинного обучения не остановились.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968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вот</a:t>
            </a:r>
            <a:r>
              <a:rPr lang="ru-RU" baseline="0" dirty="0" smtClean="0"/>
              <a:t>,</a:t>
            </a:r>
            <a:r>
              <a:rPr lang="ru-RU" dirty="0" smtClean="0"/>
              <a:t> март 2016 г.</a:t>
            </a:r>
            <a:r>
              <a:rPr lang="ru-RU" baseline="0" dirty="0" smtClean="0"/>
              <a:t> Это фото с матча по игре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котором легендарный корейский игрок Ли </a:t>
            </a:r>
            <a:r>
              <a:rPr lang="ru-RU" baseline="0" dirty="0" err="1" smtClean="0"/>
              <a:t>Седоль</a:t>
            </a:r>
            <a:r>
              <a:rPr lang="ru-RU" baseline="0" dirty="0" smtClean="0"/>
              <a:t>, один из лучших в мире, играет против компьютерной программы на основе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. </a:t>
            </a:r>
            <a:r>
              <a:rPr lang="ru-RU" baseline="0" dirty="0" smtClean="0"/>
              <a:t>Как вы думаете, какой результат? Со счетом 4:1 победил компьютер.</a:t>
            </a:r>
            <a:r>
              <a:rPr lang="en-US" baseline="0" dirty="0" smtClean="0"/>
              <a:t> </a:t>
            </a:r>
            <a:r>
              <a:rPr lang="ru-RU" baseline="0" dirty="0" smtClean="0"/>
              <a:t>На этом разработчики машинного обучения не остановились.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798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Следующий шаг,</a:t>
            </a:r>
            <a:r>
              <a:rPr lang="ru-RU" baseline="0" dirty="0" smtClean="0"/>
              <a:t> система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 Zero, </a:t>
            </a:r>
            <a:r>
              <a:rPr lang="ru-RU" baseline="0" dirty="0" smtClean="0"/>
              <a:t>у которой в отличие от предшественников н</a:t>
            </a:r>
            <a:r>
              <a:rPr lang="ru-RU" dirty="0" smtClean="0"/>
              <a:t>а</a:t>
            </a:r>
            <a:r>
              <a:rPr lang="ru-RU" baseline="0" dirty="0" smtClean="0"/>
              <a:t> входе только базовые правила игры и простое представление позиции в цифровом виде. </a:t>
            </a:r>
          </a:p>
          <a:p>
            <a:r>
              <a:rPr lang="ru-RU" baseline="0" dirty="0" smtClean="0"/>
              <a:t>На слайде зависимость рейтинга </a:t>
            </a:r>
            <a:r>
              <a:rPr lang="ru-RU" baseline="0" dirty="0" err="1" smtClean="0"/>
              <a:t>Эло</a:t>
            </a:r>
            <a:r>
              <a:rPr lang="ru-RU" baseline="0" dirty="0" smtClean="0"/>
              <a:t> от количества дней обучения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. Рейтинг </a:t>
            </a:r>
            <a:r>
              <a:rPr lang="ru-RU" baseline="0" dirty="0" err="1" smtClean="0"/>
              <a:t>Эло</a:t>
            </a:r>
            <a:r>
              <a:rPr lang="ru-RU" baseline="0" dirty="0" smtClean="0"/>
              <a:t> общепринят для оценки силы игроков в шахматы,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теннис и другие игры. Так же отмечены рейтинги предыдущих версий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842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За три дня обучения превосходит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 Lee</a:t>
            </a:r>
            <a:r>
              <a:rPr lang="ru-RU" baseline="0" dirty="0" smtClean="0"/>
              <a:t> (победившую Ли </a:t>
            </a:r>
            <a:r>
              <a:rPr lang="ru-RU" baseline="0" dirty="0" err="1" smtClean="0"/>
              <a:t>Седоля</a:t>
            </a:r>
            <a:r>
              <a:rPr lang="ru-RU" baseline="0" dirty="0" smtClean="0"/>
              <a:t>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066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</a:t>
            </a:r>
            <a:r>
              <a:rPr lang="ru-RU" baseline="0" dirty="0" smtClean="0"/>
              <a:t>а 21 день уже играет лучше, чем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 Master, </a:t>
            </a:r>
            <a:r>
              <a:rPr lang="ru-RU" baseline="0" dirty="0" smtClean="0"/>
              <a:t>выигравшую 60 </a:t>
            </a:r>
            <a:r>
              <a:rPr lang="ru-RU" baseline="0" dirty="0" err="1" smtClean="0"/>
              <a:t>топовых</a:t>
            </a:r>
            <a:r>
              <a:rPr lang="ru-RU" baseline="0" dirty="0" smtClean="0"/>
              <a:t> профессионалов и чемпиона мира по игре 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047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За 40 обучения побеждает все остальные версии </a:t>
            </a:r>
            <a:r>
              <a:rPr lang="en-US" baseline="0" dirty="0" err="1" smtClean="0"/>
              <a:t>AlphaGo</a:t>
            </a:r>
            <a:r>
              <a:rPr lang="ru-RU" baseline="0" dirty="0" smtClean="0"/>
              <a:t>. </a:t>
            </a:r>
            <a:r>
              <a:rPr lang="ru-RU" baseline="0" dirty="0" err="1" smtClean="0"/>
              <a:t>Нейросеть</a:t>
            </a:r>
            <a:r>
              <a:rPr lang="ru-RU" baseline="0" dirty="0" smtClean="0"/>
              <a:t> специально подобранной архитектуры обучается с использованием большого количества вычислительных ресурсов, играя 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 сама с собой, без использования исторических данных.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199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Если два предыдущих примера машинного обучения, связаны с решением очень узкой и четко поставленной задачи, то </a:t>
            </a:r>
            <a:r>
              <a:rPr lang="ru-RU" dirty="0" smtClean="0"/>
              <a:t>Алиса – виртуальный голосовой помощник, является примером современных достижений машинного</a:t>
            </a:r>
            <a:r>
              <a:rPr lang="ru-RU" baseline="0" dirty="0" smtClean="0"/>
              <a:t> обучения в решении задачи взаимодействия с разными людьми</a:t>
            </a:r>
            <a:r>
              <a:rPr lang="ru-RU" dirty="0" smtClean="0"/>
              <a:t>. Алисе всего год, но у неё уже очень много навыков: можно попросить её заказать пиццу, спросить как доехать</a:t>
            </a:r>
            <a:r>
              <a:rPr lang="ru-RU" baseline="0" dirty="0" smtClean="0"/>
              <a:t> до дома или просто поболтать с ней. Алиса активно развивается и учится, интересно, что она будет уметь через 10 лет.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63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Алиса существует</a:t>
            </a:r>
            <a:r>
              <a:rPr lang="ru-RU" baseline="0" dirty="0" smtClean="0"/>
              <a:t> благодаря очень аккуратному совмещению последних достижений машинного обучения и информационных технологий. Например, вы спрашиваете у Алисы: Какую ожидать завтра погоду? Внутри речь преобразуется в текст, на котором сначала отрабатывает классификатор намерений, после него уже конкретный </a:t>
            </a:r>
            <a:r>
              <a:rPr lang="ru-RU" baseline="0" dirty="0" err="1" smtClean="0"/>
              <a:t>теггер</a:t>
            </a:r>
            <a:r>
              <a:rPr lang="ru-RU" baseline="0" dirty="0" smtClean="0"/>
              <a:t> и дальше </a:t>
            </a:r>
            <a:r>
              <a:rPr lang="ru-RU" baseline="0" dirty="0" err="1" smtClean="0"/>
              <a:t>диалговый</a:t>
            </a:r>
            <a:r>
              <a:rPr lang="ru-RU" baseline="0" dirty="0" smtClean="0"/>
              <a:t> менеджер выдаёт ответ в форме текста – его и сообщает вам Алиса. </a:t>
            </a:r>
          </a:p>
          <a:p>
            <a:r>
              <a:rPr lang="ru-RU" baseline="0" dirty="0" smtClean="0"/>
              <a:t>Только представьте, вы задаёте Алисе </a:t>
            </a:r>
            <a:r>
              <a:rPr lang="ru-RU" b="1" baseline="0" dirty="0" smtClean="0"/>
              <a:t>любой</a:t>
            </a:r>
            <a:r>
              <a:rPr lang="ru-RU" baseline="0" dirty="0" smtClean="0"/>
              <a:t> вопрос и через </a:t>
            </a:r>
            <a:r>
              <a:rPr lang="ru-RU" b="1" baseline="0" dirty="0" smtClean="0"/>
              <a:t>несколько (</a:t>
            </a:r>
            <a:r>
              <a:rPr lang="ru-RU" b="1" baseline="0" dirty="0" err="1" smtClean="0"/>
              <a:t>милли</a:t>
            </a:r>
            <a:r>
              <a:rPr lang="ru-RU" b="1" baseline="0" dirty="0" smtClean="0"/>
              <a:t>)секунд</a:t>
            </a:r>
            <a:r>
              <a:rPr lang="ru-RU" baseline="0" dirty="0" smtClean="0"/>
              <a:t> получаете точный ответ, как будто разговариваете с человеком. В какое удивительное время нам повезло жить!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562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Переходим</a:t>
            </a:r>
            <a:r>
              <a:rPr lang="ru-RU" baseline="0" dirty="0" smtClean="0"/>
              <a:t> ко второй части моего доклада – о влиянии интернета на образование.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653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Начнём</a:t>
            </a:r>
            <a:r>
              <a:rPr lang="ru-RU" baseline="0" dirty="0" smtClean="0"/>
              <a:t> с того, что без интернета не было бы компании Яндекс. Она в свою очередь создала Школу анализа данных – образовательный проект, в котором за два года можно получить наиболее полное и качественное образование в ИТ и машинном обучении.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548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объединяет эти фото,</a:t>
            </a:r>
            <a:r>
              <a:rPr lang="ru-RU" baseline="0" dirty="0" smtClean="0"/>
              <a:t> кроме того, что на них симпатичные молодые девушки? Ещё и то, что это две исчезнувшие профессии – машинистки и телефонистки. Развитие информационных технологий и в частности машинного обучения приводит к быстрому изменению рынка труда. Всё больше рутинных операций можно автоматизировать. Скорее всего в ближайшем будущем пропадёт потребность в переводчиках и водителях, по крайней мере в таком большом их количестве.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8453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9494946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9494946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</a:rPr>
              <a:t>- компании организовывают/спонсируют это все,</a:t>
            </a:r>
            <a:endParaRPr sz="11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</a:rPr>
              <a:t>- их цель - дать возможность получить более качественное образование в интересных темах,</a:t>
            </a:r>
            <a:endParaRPr sz="11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</a:rPr>
              <a:t>- компании ценят студентов/выпускников, поэтому для них проводятся отдельные треки найма и/или практика просто перетекает в стажировку,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8912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726cb46f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726cb46f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990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940d9e53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940d9e53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Курсы более-менее стандартные для области computer science: алгоритмы, языки программирования, базы данных, архитектура компьютера и сети. Большое число курсов посвящено машинному обучению: от классических подходов до современных state-of-the-art методов анализа изображений, текстов и других данных.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Основное внимание уделяем качеству курсов и глубине погружения в тему. Все преподаватели – действующие сотрудники IT-компаний или научные сотрудники, применяющие свои знания на практике. Также стараемся активно привлекать наших выпускников к ведению семинаров и проверке домашних заданий. На всех курсах по языкам программирования обязательно есть ревью кода студентов, на курсах по машинному обучению – конкурсы по анализу данных.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675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26cb46fb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726cb46fb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Сказать, что программа меняется и в каждом семестре список курсов разный - не нужно цепляться за этот список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Просто подчеркнуть разнообразие - от андроида до параллельного программирования, но каждый раз разное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Спецкурсы как очные, так и удалённые - с преподавателями из Москвы и Санкт-Петербурга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1139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26cb46fb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26cb46fb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Важная часть обучения -- практическая задача на семестр. Практики могут развиваться в дипломы, выступления на конференциях и митапах или даже закончиться трудоустройством. В прошлом семестре в одной из задач нужно было сопоставить предмет одежды с одного изображения другому изображению, чтобы, например, по фото одежды на модели искать похожие товары.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3788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1f537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71f537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Ещё один пример -- задача по оптимизации for и in в компиляторе K/N для улучшения производительности работы нативных программ. Был сделан PR в компилятор.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4202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26cb46fb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726cb46fb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Даны чертежи, как в “Геометрии в картинках”, нужно научиться по изображению строить запись в коде на Latex-е.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0083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940d9e53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940d9e53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Освежить знания перед началом учебного года. Подготовиться к поступлению. Получить представление о новых интересных областях и понять, хочется ли углубиться больше. Часть онлайн-курсов дополняют очные занятия. Пример про БД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32131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26cb46fb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726cb46fb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Общение, знакомства, друзья. Праздники окончания семестра</a:t>
            </a:r>
            <a:r>
              <a:rPr lang="en" sz="1150">
                <a:solidFill>
                  <a:schemeClr val="dk1"/>
                </a:solidFill>
              </a:rPr>
              <a:t>, экскурсии в офисы компаний, дни игр, пикники и другие неформальные встречи</a:t>
            </a:r>
            <a:r>
              <a:rPr lang="en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8844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2940d9e53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2940d9e53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289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Во многом это развитие численных методов</a:t>
            </a:r>
            <a:r>
              <a:rPr lang="ru-RU" altLang="ru-RU" baseline="0" dirty="0" smtClean="0">
                <a:cs typeface="Arial" panose="020B0604020202020204" pitchFamily="34" charset="0"/>
              </a:rPr>
              <a:t> – они позволяют решать системы уравнений с частными производными и хорошо находить минимумы функционалов. Машинное обучение – это попытка решить в каком-то смысле ещё более сложные задачи, когда уравнений и функционалов нет. А что тогда есть?</a:t>
            </a:r>
            <a:endParaRPr lang="ru-RU" altLang="ru-RU" dirty="0" smtClean="0">
              <a:cs typeface="Arial" panose="020B0604020202020204" pitchFamily="34" charset="0"/>
            </a:endParaRPr>
          </a:p>
          <a:p>
            <a:r>
              <a:rPr lang="ru-RU" altLang="ru-RU" dirty="0" smtClean="0">
                <a:cs typeface="Arial" panose="020B0604020202020204" pitchFamily="34" charset="0"/>
              </a:rPr>
              <a:t>В общих чертах для применения методов машинного обучения у вас должны быть данные в виде обучающей выборки объектов </a:t>
            </a:r>
            <a:r>
              <a:rPr lang="en-US" altLang="ru-RU" dirty="0" smtClean="0">
                <a:cs typeface="Arial" panose="020B0604020202020204" pitchFamily="34" charset="0"/>
              </a:rPr>
              <a:t>X </a:t>
            </a:r>
            <a:r>
              <a:rPr lang="ru-RU" altLang="ru-RU" dirty="0" smtClean="0">
                <a:cs typeface="Arial" panose="020B0604020202020204" pitchFamily="34" charset="0"/>
              </a:rPr>
              <a:t>с ответами </a:t>
            </a:r>
            <a:r>
              <a:rPr lang="en-US" altLang="ru-RU" dirty="0" smtClean="0">
                <a:cs typeface="Arial" panose="020B0604020202020204" pitchFamily="34" charset="0"/>
              </a:rPr>
              <a:t>Y, </a:t>
            </a:r>
            <a:r>
              <a:rPr lang="ru-RU" altLang="ru-RU" dirty="0" smtClean="0">
                <a:cs typeface="Arial" panose="020B0604020202020204" pitchFamily="34" charset="0"/>
              </a:rPr>
              <a:t>лучше много данных (тысячи, лучше даже миллионы объектов). По ним специалист</a:t>
            </a:r>
            <a:r>
              <a:rPr lang="ru-RU" altLang="ru-RU" baseline="0" dirty="0" smtClean="0">
                <a:cs typeface="Arial" panose="020B0604020202020204" pitchFamily="34" charset="0"/>
              </a:rPr>
              <a:t> по анализу данных (</a:t>
            </a:r>
            <a:r>
              <a:rPr lang="en-US" altLang="ru-RU" dirty="0" smtClean="0">
                <a:cs typeface="Arial" panose="020B0604020202020204" pitchFamily="34" charset="0"/>
              </a:rPr>
              <a:t>data scientist</a:t>
            </a:r>
            <a:r>
              <a:rPr lang="ru-RU" altLang="ru-RU" dirty="0" smtClean="0">
                <a:cs typeface="Arial" panose="020B0604020202020204" pitchFamily="34" charset="0"/>
              </a:rPr>
              <a:t>)</a:t>
            </a:r>
            <a:r>
              <a:rPr lang="en-US" altLang="ru-RU" dirty="0" smtClean="0">
                <a:cs typeface="Arial" panose="020B0604020202020204" pitchFamily="34" charset="0"/>
              </a:rPr>
              <a:t> </a:t>
            </a:r>
            <a:r>
              <a:rPr lang="ru-RU" altLang="ru-RU" dirty="0" smtClean="0">
                <a:cs typeface="Arial" panose="020B0604020202020204" pitchFamily="34" charset="0"/>
              </a:rPr>
              <a:t>строит модель, способную по объекту предсказать ответ. Например, </a:t>
            </a:r>
            <a:r>
              <a:rPr lang="ru-RU" altLang="ru-RU" baseline="0" dirty="0" smtClean="0">
                <a:cs typeface="Arial" panose="020B0604020202020204" pitchFamily="34" charset="0"/>
              </a:rPr>
              <a:t>в качестве объектов </a:t>
            </a:r>
            <a:r>
              <a:rPr lang="en-US" altLang="ru-RU" baseline="0" dirty="0" smtClean="0">
                <a:cs typeface="Arial" panose="020B0604020202020204" pitchFamily="34" charset="0"/>
              </a:rPr>
              <a:t>X </a:t>
            </a:r>
            <a:r>
              <a:rPr lang="ru-RU" altLang="ru-RU" baseline="0" dirty="0" smtClean="0">
                <a:cs typeface="Arial" panose="020B0604020202020204" pitchFamily="34" charset="0"/>
              </a:rPr>
              <a:t>могут быть картинки, а ответами </a:t>
            </a:r>
            <a:r>
              <a:rPr lang="en-US" altLang="ru-RU" baseline="0" dirty="0" smtClean="0">
                <a:cs typeface="Arial" panose="020B0604020202020204" pitchFamily="34" charset="0"/>
              </a:rPr>
              <a:t>Y </a:t>
            </a:r>
            <a:r>
              <a:rPr lang="ru-RU" altLang="ru-RU" baseline="0" dirty="0" smtClean="0">
                <a:cs typeface="Arial" panose="020B0604020202020204" pitchFamily="34" charset="0"/>
              </a:rPr>
              <a:t>выступать класс изображения: собака, кошка, велосипед…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78072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Ещё один интересный феномен, связанный с образованием</a:t>
            </a:r>
            <a:r>
              <a:rPr lang="ru-RU" baseline="0" dirty="0" smtClean="0"/>
              <a:t> и машинным обучением – </a:t>
            </a:r>
            <a:r>
              <a:rPr lang="en-US" dirty="0" smtClean="0"/>
              <a:t>Open Data Science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2665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Это открытое и очень активное сообщество русскоговорящих дата </a:t>
            </a:r>
            <a:r>
              <a:rPr lang="ru-RU" baseline="0" dirty="0" err="1" smtClean="0"/>
              <a:t>саентистов</a:t>
            </a:r>
            <a:r>
              <a:rPr lang="ru-RU" baseline="0" dirty="0" smtClean="0"/>
              <a:t>. Люди там не только просто общаются на темы машинного, встречаются и ездят на конференции, но и мотивируют друг друга и обучают.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0655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Мировая платформа для проведения соревнований</a:t>
            </a:r>
            <a:r>
              <a:rPr lang="ru-RU" b="0" baseline="0" dirty="0" smtClean="0"/>
              <a:t> по анализу данных и теперь уже обучения. Важно отметить, что платформа способствует обнародованию решений победителей соревнований, разбирая которые можно очень быстро вырасти. </a:t>
            </a:r>
            <a:r>
              <a:rPr lang="en-US" b="0" dirty="0" smtClean="0"/>
              <a:t>C </a:t>
            </a:r>
            <a:r>
              <a:rPr lang="ru-RU" b="0" dirty="0" smtClean="0"/>
              <a:t>поддержкой</a:t>
            </a:r>
            <a:r>
              <a:rPr lang="ru-RU" b="0" baseline="0" dirty="0" smtClean="0"/>
              <a:t> в </a:t>
            </a:r>
            <a:r>
              <a:rPr lang="en-US" b="0" baseline="0" dirty="0" smtClean="0"/>
              <a:t>ODS, </a:t>
            </a:r>
            <a:r>
              <a:rPr lang="ru-RU" b="0" baseline="0" dirty="0" smtClean="0"/>
              <a:t>участвуя в соревнованиях на </a:t>
            </a:r>
            <a:r>
              <a:rPr lang="en-US" b="0" baseline="0" dirty="0" err="1" smtClean="0"/>
              <a:t>kaggle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за 1-2 года вполне можно дорасти до уровня младшего аналитика данных.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860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Мировая платформа для проведения соревнований</a:t>
            </a:r>
            <a:r>
              <a:rPr lang="ru-RU" b="0" baseline="0" dirty="0" smtClean="0"/>
              <a:t> по анализу данных и теперь уже обучения. Важно отметить, что платформа способствует обнародованию решений победителей соревнований, разбирая которые можно очень быстро вырасти. </a:t>
            </a:r>
            <a:r>
              <a:rPr lang="en-US" b="0" dirty="0" smtClean="0"/>
              <a:t>C </a:t>
            </a:r>
            <a:r>
              <a:rPr lang="ru-RU" b="0" dirty="0" smtClean="0"/>
              <a:t>поддержкой</a:t>
            </a:r>
            <a:r>
              <a:rPr lang="ru-RU" b="0" baseline="0" dirty="0" smtClean="0"/>
              <a:t> в </a:t>
            </a:r>
            <a:r>
              <a:rPr lang="en-US" b="0" baseline="0" dirty="0" smtClean="0"/>
              <a:t>ODS, </a:t>
            </a:r>
            <a:r>
              <a:rPr lang="ru-RU" b="0" baseline="0" dirty="0" smtClean="0"/>
              <a:t>участвуя в соревнованиях на </a:t>
            </a:r>
            <a:r>
              <a:rPr lang="en-US" b="0" baseline="0" dirty="0" err="1" smtClean="0"/>
              <a:t>kaggle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за 1-2 года вполне можно дорасти до уровня младшего аналитика данных.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697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завершение ещё один вдохновляющий пример дистанционного обучения из Новосибирска: выпускник НГУ Семен Козлов прочитал студентам курс по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deep learning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прямо из силиконовой долины. Лекции через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live stream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youtube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вопросы в реальном времени. Всё прошло очень живо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хорошо – продолжаем и расширяем это начинание. Семинары были очные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НГУ, а сам Семен прилетел в Новосибирск принимать экзамен и проекты студентов.</a:t>
            </a:r>
            <a:endParaRPr lang="ru-R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2988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же со всем этим делать учителям? На самом деле, роль учителя многократно</a:t>
            </a:r>
            <a:r>
              <a:rPr lang="ru-RU" baseline="0" dirty="0" smtClean="0"/>
              <a:t> </a:t>
            </a:r>
            <a:r>
              <a:rPr lang="ru-RU" dirty="0" smtClean="0"/>
              <a:t>возрастает в современном мире. Для онлайн</a:t>
            </a:r>
            <a:r>
              <a:rPr lang="ru-RU" baseline="0" dirty="0" smtClean="0"/>
              <a:t> и самообучения довольно высок порог вхождения: нужно уметь грамотно излагать свои мысли, иметь начальные знания по английскому и математики. Поэтому учителям нужно стараться хорошо обучить школьников грамоте, в том числе второй грамотности современного мира – программированию.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3852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же со всем этим делать учителям? На самом деле, роль учителя многократно</a:t>
            </a:r>
            <a:r>
              <a:rPr lang="ru-RU" baseline="0" dirty="0" smtClean="0"/>
              <a:t> </a:t>
            </a:r>
            <a:r>
              <a:rPr lang="ru-RU" dirty="0" smtClean="0"/>
              <a:t>возрастает в современном мире. Для онлайн</a:t>
            </a:r>
            <a:r>
              <a:rPr lang="ru-RU" baseline="0" dirty="0" smtClean="0"/>
              <a:t> и самообучения довольно высок порог вхождения: нужно уметь грамотно излагать свои мысли, иметь начальные знания по английскому и математики. Поэтому учителям нужно стараться хорошо обучить школьников грамоте, в том числе второй грамотности современного мира – программированию.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5269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Во многом это развитие численных методов</a:t>
            </a:r>
            <a:r>
              <a:rPr lang="ru-RU" altLang="ru-RU" baseline="0" dirty="0" smtClean="0">
                <a:cs typeface="Arial" panose="020B0604020202020204" pitchFamily="34" charset="0"/>
              </a:rPr>
              <a:t> – они позволяют решать системы уравнений с частными производными и хорошо находить минимумы функционалов. Машинное обучение – это попытка решить в каком-то смысле ещё более сложные задачи, когда уравнений и функционалов нет. А что тогда есть?</a:t>
            </a:r>
            <a:endParaRPr lang="ru-RU" altLang="ru-RU" dirty="0" smtClean="0">
              <a:cs typeface="Arial" panose="020B0604020202020204" pitchFamily="34" charset="0"/>
            </a:endParaRPr>
          </a:p>
          <a:p>
            <a:r>
              <a:rPr lang="ru-RU" altLang="ru-RU" dirty="0" smtClean="0">
                <a:cs typeface="Arial" panose="020B0604020202020204" pitchFamily="34" charset="0"/>
              </a:rPr>
              <a:t>В общих чертах для применения методов машинного обучения у вас должны быть данные в виде обучающей выборки объектов </a:t>
            </a:r>
            <a:r>
              <a:rPr lang="en-US" altLang="ru-RU" dirty="0" smtClean="0">
                <a:cs typeface="Arial" panose="020B0604020202020204" pitchFamily="34" charset="0"/>
              </a:rPr>
              <a:t>X </a:t>
            </a:r>
            <a:r>
              <a:rPr lang="ru-RU" altLang="ru-RU" dirty="0" smtClean="0">
                <a:cs typeface="Arial" panose="020B0604020202020204" pitchFamily="34" charset="0"/>
              </a:rPr>
              <a:t>с ответами </a:t>
            </a:r>
            <a:r>
              <a:rPr lang="en-US" altLang="ru-RU" dirty="0" smtClean="0">
                <a:cs typeface="Arial" panose="020B0604020202020204" pitchFamily="34" charset="0"/>
              </a:rPr>
              <a:t>Y, </a:t>
            </a:r>
            <a:r>
              <a:rPr lang="ru-RU" altLang="ru-RU" dirty="0" smtClean="0">
                <a:cs typeface="Arial" panose="020B0604020202020204" pitchFamily="34" charset="0"/>
              </a:rPr>
              <a:t>лучше много данных (тысячи, лучше даже миллионы объектов). По ним специалист</a:t>
            </a:r>
            <a:r>
              <a:rPr lang="ru-RU" altLang="ru-RU" baseline="0" dirty="0" smtClean="0">
                <a:cs typeface="Arial" panose="020B0604020202020204" pitchFamily="34" charset="0"/>
              </a:rPr>
              <a:t> по анализу данных (</a:t>
            </a:r>
            <a:r>
              <a:rPr lang="en-US" altLang="ru-RU" dirty="0" smtClean="0">
                <a:cs typeface="Arial" panose="020B0604020202020204" pitchFamily="34" charset="0"/>
              </a:rPr>
              <a:t>data scientist</a:t>
            </a:r>
            <a:r>
              <a:rPr lang="ru-RU" altLang="ru-RU" dirty="0" smtClean="0">
                <a:cs typeface="Arial" panose="020B0604020202020204" pitchFamily="34" charset="0"/>
              </a:rPr>
              <a:t>)</a:t>
            </a:r>
            <a:r>
              <a:rPr lang="en-US" altLang="ru-RU" dirty="0" smtClean="0">
                <a:cs typeface="Arial" panose="020B0604020202020204" pitchFamily="34" charset="0"/>
              </a:rPr>
              <a:t> </a:t>
            </a:r>
            <a:r>
              <a:rPr lang="ru-RU" altLang="ru-RU" dirty="0" smtClean="0">
                <a:cs typeface="Arial" panose="020B0604020202020204" pitchFamily="34" charset="0"/>
              </a:rPr>
              <a:t>строит модель, способную по объекту предсказать ответ. Например, </a:t>
            </a:r>
            <a:r>
              <a:rPr lang="ru-RU" altLang="ru-RU" baseline="0" dirty="0" smtClean="0">
                <a:cs typeface="Arial" panose="020B0604020202020204" pitchFamily="34" charset="0"/>
              </a:rPr>
              <a:t>в качестве объектов </a:t>
            </a:r>
            <a:r>
              <a:rPr lang="en-US" altLang="ru-RU" baseline="0" dirty="0" smtClean="0">
                <a:cs typeface="Arial" panose="020B0604020202020204" pitchFamily="34" charset="0"/>
              </a:rPr>
              <a:t>X </a:t>
            </a:r>
            <a:r>
              <a:rPr lang="ru-RU" altLang="ru-RU" baseline="0" dirty="0" smtClean="0">
                <a:cs typeface="Arial" panose="020B0604020202020204" pitchFamily="34" charset="0"/>
              </a:rPr>
              <a:t>могут быть картинки, а ответами </a:t>
            </a:r>
            <a:r>
              <a:rPr lang="en-US" altLang="ru-RU" baseline="0" dirty="0" smtClean="0">
                <a:cs typeface="Arial" panose="020B0604020202020204" pitchFamily="34" charset="0"/>
              </a:rPr>
              <a:t>Y </a:t>
            </a:r>
            <a:r>
              <a:rPr lang="ru-RU" altLang="ru-RU" baseline="0" dirty="0" smtClean="0">
                <a:cs typeface="Arial" panose="020B0604020202020204" pitchFamily="34" charset="0"/>
              </a:rPr>
              <a:t>выступать класс изображения: собака, кошка, велосипед…</a:t>
            </a:r>
            <a:endParaRPr lang="en-US" altLang="ru-RU" baseline="0" dirty="0" smtClean="0">
              <a:cs typeface="Arial" panose="020B0604020202020204" pitchFamily="34" charset="0"/>
            </a:endParaRPr>
          </a:p>
          <a:p>
            <a:r>
              <a:rPr lang="ru-RU" altLang="ru-RU" baseline="0" dirty="0" smtClean="0">
                <a:cs typeface="Arial" panose="020B0604020202020204" pitchFamily="34" charset="0"/>
              </a:rPr>
              <a:t>Фактически, обучение модели по примерам похоже на то, как учимся мы с вами.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888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Посмотрим подробнее на пример</a:t>
            </a:r>
            <a:r>
              <a:rPr lang="ru-RU" altLang="ru-RU" baseline="0" dirty="0" smtClean="0">
                <a:cs typeface="Arial" panose="020B0604020202020204" pitchFamily="34" charset="0"/>
              </a:rPr>
              <a:t> простой </a:t>
            </a:r>
            <a:r>
              <a:rPr lang="ru-RU" altLang="ru-RU" baseline="0" dirty="0" err="1" smtClean="0">
                <a:cs typeface="Arial" panose="020B0604020202020204" pitchFamily="34" charset="0"/>
              </a:rPr>
              <a:t>нейросети</a:t>
            </a:r>
            <a:r>
              <a:rPr lang="ru-RU" altLang="ru-RU" baseline="0" dirty="0" smtClean="0">
                <a:cs typeface="Arial" panose="020B0604020202020204" pitchFamily="34" charset="0"/>
              </a:rPr>
              <a:t> для классификации картинок. На входе изображение в</a:t>
            </a:r>
            <a:r>
              <a:rPr lang="ru-RU" altLang="ru-RU" dirty="0" smtClean="0">
                <a:cs typeface="Arial" panose="020B0604020202020204" pitchFamily="34" charset="0"/>
              </a:rPr>
              <a:t> формате </a:t>
            </a:r>
            <a:r>
              <a:rPr lang="en-US" altLang="ru-RU" dirty="0" smtClean="0">
                <a:cs typeface="Arial" panose="020B0604020202020204" pitchFamily="34" charset="0"/>
              </a:rPr>
              <a:t>RGB</a:t>
            </a:r>
            <a:r>
              <a:rPr lang="ru-RU" altLang="ru-RU" dirty="0" smtClean="0">
                <a:cs typeface="Arial" panose="020B0604020202020204" pitchFamily="34" charset="0"/>
              </a:rPr>
              <a:t> – для машины это матрица 128х128 пикселей по три целых числа от 0 до 255 в каждом пикселе. Нужно определить её класс (кошка, собака, человек и т.д.)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147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Начнём</a:t>
            </a:r>
            <a:r>
              <a:rPr lang="ru-RU" baseline="0" dirty="0" smtClean="0"/>
              <a:t> с немного экзотической задачи чтения по губам. </a:t>
            </a:r>
            <a:r>
              <a:rPr lang="ru-RU" dirty="0" smtClean="0"/>
              <a:t>Вот</a:t>
            </a:r>
            <a:r>
              <a:rPr lang="ru-RU" baseline="0" dirty="0" smtClean="0"/>
              <a:t> забавный паззл-картинка: 12 мальчиков, каждый их которых говорит своё имя в момент фотографирования. Нужно определить кого, как зовут. Не предлагаю прямо сейчас её решить, но это возможно, если подумать какое-то время. Давайте продолжим разговор про машинное обучение.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478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На входе беззвучное видео, по которому нужно расшифровать максимум произнесенных слов. В ноябре 2016 года исследователи из оксфордского университета и подразделения </a:t>
            </a:r>
            <a:r>
              <a:rPr lang="en-US" baseline="0" dirty="0" smtClean="0"/>
              <a:t>DeepMind </a:t>
            </a:r>
            <a:r>
              <a:rPr lang="ru-RU" baseline="0" dirty="0" smtClean="0"/>
              <a:t>компании </a:t>
            </a:r>
            <a:r>
              <a:rPr lang="ru-RU" baseline="0" dirty="0" err="1" smtClean="0"/>
              <a:t>гугл</a:t>
            </a:r>
            <a:r>
              <a:rPr lang="ru-RU" baseline="0" dirty="0" smtClean="0"/>
              <a:t> обучили модель на основе </a:t>
            </a:r>
            <a:r>
              <a:rPr lang="ru-RU" baseline="0" dirty="0" err="1" smtClean="0"/>
              <a:t>нейросетей</a:t>
            </a:r>
            <a:r>
              <a:rPr lang="ru-RU" baseline="0" dirty="0" smtClean="0"/>
              <a:t>, которая по видео определяла текст слова.</a:t>
            </a:r>
            <a:endParaRPr lang="en-US" dirty="0" smtClean="0"/>
          </a:p>
          <a:p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качестве данных использовали </a:t>
            </a:r>
            <a:r>
              <a:rPr lang="en-US" dirty="0" smtClean="0"/>
              <a:t>BBC lip reading dataset </a:t>
            </a:r>
            <a:r>
              <a:rPr lang="ru-RU" dirty="0" smtClean="0"/>
              <a:t>–</a:t>
            </a:r>
            <a:r>
              <a:rPr lang="ru-RU" baseline="0" dirty="0" smtClean="0"/>
              <a:t> записи телевизионных программ </a:t>
            </a:r>
            <a:r>
              <a:rPr lang="en-US" dirty="0" smtClean="0"/>
              <a:t>(</a:t>
            </a:r>
            <a:r>
              <a:rPr lang="ru-RU" dirty="0" smtClean="0"/>
              <a:t>Новости, Вопросы, Завтраки, Вечерние новости).</a:t>
            </a:r>
            <a:r>
              <a:rPr lang="ru-RU" baseline="0" dirty="0" smtClean="0"/>
              <a:t> Как видим, по доле правильно прочитанных по губам слов модель сильно обошла профессионального «чтеца по губам».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035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Для лучшего понимания следующего примера, давайте немного поговорим про игру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 Её правильно довольно просты: поле 19х19, в узлы которого игроки по очереди ставят белые и черные фишки. Если одному фишки одно из игроков замыкают область, то он «захватывает» всю её внутренность. В конце игры побеждает тот, у кого больше влияния.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398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отличие от шахмат например, дерево возможных ходов очень сильно разрастается – на каждом уровне более 200 вариантов следующего хода. В связи с этим д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 2015 года лучшие программы, играющие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могли достичь лишь уровня любительского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Некоторые разработчики заявляли, что компьютеры никогда не смогут победить лучших игроков среди людей.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Большинство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специалистов по ИИ считали, что такая программа всё же будет создана, но не ранее 2020-2025 гг.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787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png"/><Relationship Id="rId10" Type="http://schemas.openxmlformats.org/officeDocument/2006/relationships/image" Target="../media/image13.emf"/><Relationship Id="rId4" Type="http://schemas.openxmlformats.org/officeDocument/2006/relationships/image" Target="../media/image7.png"/><Relationship Id="rId9" Type="http://schemas.openxmlformats.org/officeDocument/2006/relationships/image" Target="../media/image12.emf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png"/><Relationship Id="rId10" Type="http://schemas.openxmlformats.org/officeDocument/2006/relationships/image" Target="../media/image13.emf"/><Relationship Id="rId4" Type="http://schemas.openxmlformats.org/officeDocument/2006/relationships/image" Target="../media/image7.png"/><Relationship Id="rId9" Type="http://schemas.openxmlformats.org/officeDocument/2006/relationships/image" Target="../media/image12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tif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="" xmlns:a16="http://schemas.microsoft.com/office/drawing/2014/main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="" xmlns:a16="http://schemas.microsoft.com/office/drawing/2014/main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=""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25862EC3-123B-7147-AA01-A9C1A22F1DD1}"/>
              </a:ext>
            </a:extLst>
          </p:cNvPr>
          <p:cNvGrpSpPr/>
          <p:nvPr userDrawn="1"/>
        </p:nvGrpSpPr>
        <p:grpSpPr>
          <a:xfrm>
            <a:off x="13509900" y="-7651168"/>
            <a:ext cx="9343750" cy="762000"/>
            <a:chOff x="13509900" y="-7673810"/>
            <a:chExt cx="9343750" cy="762000"/>
          </a:xfrm>
        </p:grpSpPr>
        <p:sp>
          <p:nvSpPr>
            <p:cNvPr id="15" name="Текст 5">
              <a:extLst>
                <a:ext uri="{FF2B5EF4-FFF2-40B4-BE49-F238E27FC236}">
                  <a16:creationId xmlns="" xmlns:a16="http://schemas.microsoft.com/office/drawing/2014/main" id="{43A83A86-0A70-3D49-B7A1-546259E87F44}"/>
                </a:ext>
              </a:extLst>
            </p:cNvPr>
            <p:cNvSpPr txBox="1">
              <a:spLocks/>
            </p:cNvSpPr>
            <p:nvPr/>
          </p:nvSpPr>
          <p:spPr>
            <a:xfrm>
              <a:off x="14460724" y="-7639761"/>
              <a:ext cx="8392926" cy="727837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>
                  <a:latin typeface="+mn-lt"/>
                </a:rPr>
                <a:t>+7 000 000-00-00</a:t>
              </a:r>
            </a:p>
          </p:txBody>
        </p:sp>
        <p:pic>
          <p:nvPicPr>
            <p:cNvPr id="16" name="Рисунок 5">
              <a:extLst>
                <a:ext uri="{FF2B5EF4-FFF2-40B4-BE49-F238E27FC236}">
                  <a16:creationId xmlns="" xmlns:a16="http://schemas.microsoft.com/office/drawing/2014/main" id="{453C81E5-6770-0744-ADE7-059B5B7AC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9900" y="-7673810"/>
              <a:ext cx="419101" cy="762000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="" xmlns:a16="http://schemas.microsoft.com/office/drawing/2014/main" id="{F83B28AD-2F15-C647-BD12-169FC3856C02}"/>
              </a:ext>
            </a:extLst>
          </p:cNvPr>
          <p:cNvGrpSpPr/>
          <p:nvPr userDrawn="1"/>
        </p:nvGrpSpPr>
        <p:grpSpPr>
          <a:xfrm>
            <a:off x="2921395" y="-9596638"/>
            <a:ext cx="9576251" cy="874596"/>
            <a:chOff x="3761696" y="4512527"/>
            <a:chExt cx="9576251" cy="874596"/>
          </a:xfrm>
        </p:grpSpPr>
        <p:grpSp>
          <p:nvGrpSpPr>
            <p:cNvPr id="20" name="Группа 19">
              <a:extLst>
                <a:ext uri="{FF2B5EF4-FFF2-40B4-BE49-F238E27FC236}">
                  <a16:creationId xmlns="" xmlns:a16="http://schemas.microsoft.com/office/drawing/2014/main" id="{18A8F5ED-39DC-774D-9AD1-75C12C5B31E0}"/>
                </a:ext>
              </a:extLst>
            </p:cNvPr>
            <p:cNvGrpSpPr/>
            <p:nvPr/>
          </p:nvGrpSpPr>
          <p:grpSpPr>
            <a:xfrm>
              <a:off x="3761696" y="4512527"/>
              <a:ext cx="9576251" cy="874596"/>
              <a:chOff x="3754769" y="6436056"/>
              <a:chExt cx="9576251" cy="874596"/>
            </a:xfrm>
          </p:grpSpPr>
          <p:sp>
            <p:nvSpPr>
              <p:cNvPr id="23" name="Прямоугольник 22">
                <a:extLst>
                  <a:ext uri="{FF2B5EF4-FFF2-40B4-BE49-F238E27FC236}">
                    <a16:creationId xmlns="" xmlns:a16="http://schemas.microsoft.com/office/drawing/2014/main" id="{EEBFF8F0-4630-EA44-9694-699623FBFAFE}"/>
                  </a:ext>
                </a:extLst>
              </p:cNvPr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" name="Текст 5">
                <a:extLst>
                  <a:ext uri="{FF2B5EF4-FFF2-40B4-BE49-F238E27FC236}">
                    <a16:creationId xmlns="" xmlns:a16="http://schemas.microsoft.com/office/drawing/2014/main" id="{FA7D4BD4-06B0-7A42-9782-53B33FD0D9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latin typeface="+mn-lt"/>
                  </a:rPr>
                  <a:t>vkontakte</a:t>
                </a:r>
                <a:endParaRPr lang="ru-RU" dirty="0">
                  <a:latin typeface="+mn-lt"/>
                </a:endParaRPr>
              </a:p>
            </p:txBody>
          </p:sp>
        </p:grpSp>
        <p:sp>
          <p:nvSpPr>
            <p:cNvPr id="21" name="Прямоугольник 20">
              <a:extLst>
                <a:ext uri="{FF2B5EF4-FFF2-40B4-BE49-F238E27FC236}">
                  <a16:creationId xmlns="" xmlns:a16="http://schemas.microsoft.com/office/drawing/2014/main" id="{A0608F2C-1A3A-1641-868F-FB4944766D2C}"/>
                </a:ext>
              </a:extLst>
            </p:cNvPr>
            <p:cNvSpPr/>
            <p:nvPr/>
          </p:nvSpPr>
          <p:spPr>
            <a:xfrm>
              <a:off x="3761696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2" name="Изображение 9">
              <a:extLst>
                <a:ext uri="{FF2B5EF4-FFF2-40B4-BE49-F238E27FC236}">
                  <a16:creationId xmlns="" xmlns:a16="http://schemas.microsoft.com/office/drawing/2014/main" id="{01563033-8786-AB43-A4C5-2E6779A13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564013"/>
              <a:ext cx="775411" cy="763200"/>
            </a:xfrm>
            <a:prstGeom prst="rect">
              <a:avLst/>
            </a:prstGeom>
          </p:spPr>
        </p:pic>
      </p:grpSp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66F78E49-F74F-184E-9F43-13648CD48956}"/>
              </a:ext>
            </a:extLst>
          </p:cNvPr>
          <p:cNvGrpSpPr/>
          <p:nvPr userDrawn="1"/>
        </p:nvGrpSpPr>
        <p:grpSpPr>
          <a:xfrm>
            <a:off x="2914468" y="-7673109"/>
            <a:ext cx="9576251" cy="874596"/>
            <a:chOff x="3754769" y="6436056"/>
            <a:chExt cx="9576251" cy="874596"/>
          </a:xfrm>
        </p:grpSpPr>
        <p:sp>
          <p:nvSpPr>
            <p:cNvPr id="26" name="Текст 5">
              <a:extLst>
                <a:ext uri="{FF2B5EF4-FFF2-40B4-BE49-F238E27FC236}">
                  <a16:creationId xmlns="" xmlns:a16="http://schemas.microsoft.com/office/drawing/2014/main" id="{E73291A7-D1FB-9C44-A3FF-E526817BB1F1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649126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twitter</a:t>
              </a:r>
              <a:endParaRPr lang="ru-RU" dirty="0">
                <a:latin typeface="+mn-lt"/>
              </a:endParaRPr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="" xmlns:a16="http://schemas.microsoft.com/office/drawing/2014/main" id="{01279F57-35F0-9A40-AE76-EB4764020A3C}"/>
                </a:ext>
              </a:extLst>
            </p:cNvPr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8" name="Изображение 15">
              <a:extLst>
                <a:ext uri="{FF2B5EF4-FFF2-40B4-BE49-F238E27FC236}">
                  <a16:creationId xmlns="" xmlns:a16="http://schemas.microsoft.com/office/drawing/2014/main" id="{4A3E9AFB-45B3-1A4E-9178-7BC71670D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4785" y="6486908"/>
              <a:ext cx="763200" cy="763200"/>
            </a:xfrm>
            <a:prstGeom prst="rect">
              <a:avLst/>
            </a:prstGeom>
          </p:spPr>
        </p:pic>
      </p:grpSp>
      <p:grpSp>
        <p:nvGrpSpPr>
          <p:cNvPr id="30" name="Группа 29">
            <a:extLst>
              <a:ext uri="{FF2B5EF4-FFF2-40B4-BE49-F238E27FC236}">
                <a16:creationId xmlns="" xmlns:a16="http://schemas.microsoft.com/office/drawing/2014/main" id="{694C34EF-0F54-B543-A0C8-61CEFB9C9F94}"/>
              </a:ext>
            </a:extLst>
          </p:cNvPr>
          <p:cNvGrpSpPr/>
          <p:nvPr userDrawn="1"/>
        </p:nvGrpSpPr>
        <p:grpSpPr>
          <a:xfrm>
            <a:off x="2914468" y="-5780288"/>
            <a:ext cx="9614351" cy="874596"/>
            <a:chOff x="3754769" y="8328877"/>
            <a:chExt cx="9614351" cy="874596"/>
          </a:xfrm>
        </p:grpSpPr>
        <p:sp>
          <p:nvSpPr>
            <p:cNvPr id="31" name="Текст 5">
              <a:extLst>
                <a:ext uri="{FF2B5EF4-FFF2-40B4-BE49-F238E27FC236}">
                  <a16:creationId xmlns="" xmlns:a16="http://schemas.microsoft.com/office/drawing/2014/main" id="{D7DA6C20-1DC9-E940-BF30-814FC2A7919E}"/>
                </a:ext>
              </a:extLst>
            </p:cNvPr>
            <p:cNvSpPr txBox="1">
              <a:spLocks/>
            </p:cNvSpPr>
            <p:nvPr/>
          </p:nvSpPr>
          <p:spPr>
            <a:xfrm>
              <a:off x="4976194" y="839209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skype</a:t>
              </a:r>
              <a:endParaRPr lang="ru-RU" dirty="0">
                <a:latin typeface="+mn-lt"/>
              </a:endParaRPr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="" xmlns:a16="http://schemas.microsoft.com/office/drawing/2014/main" id="{65712B8D-8C6D-4549-9BA1-F8069D35AA2C}"/>
                </a:ext>
              </a:extLst>
            </p:cNvPr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3" name="Изображение 19">
              <a:extLst>
                <a:ext uri="{FF2B5EF4-FFF2-40B4-BE49-F238E27FC236}">
                  <a16:creationId xmlns="" xmlns:a16="http://schemas.microsoft.com/office/drawing/2014/main" id="{86ECE51D-16B9-4745-9206-DF8734E59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9833" y="8391629"/>
              <a:ext cx="762000" cy="762000"/>
            </a:xfrm>
            <a:prstGeom prst="rect">
              <a:avLst/>
            </a:prstGeom>
          </p:spPr>
        </p:pic>
      </p:grpSp>
      <p:grpSp>
        <p:nvGrpSpPr>
          <p:cNvPr id="34" name="Группа 33">
            <a:extLst>
              <a:ext uri="{FF2B5EF4-FFF2-40B4-BE49-F238E27FC236}">
                <a16:creationId xmlns="" xmlns:a16="http://schemas.microsoft.com/office/drawing/2014/main" id="{B3CF1419-E51A-1448-B7BA-4087DFF58CAD}"/>
              </a:ext>
            </a:extLst>
          </p:cNvPr>
          <p:cNvGrpSpPr/>
          <p:nvPr userDrawn="1"/>
        </p:nvGrpSpPr>
        <p:grpSpPr>
          <a:xfrm>
            <a:off x="2914468" y="-3872113"/>
            <a:ext cx="9576251" cy="874596"/>
            <a:chOff x="3754769" y="10237052"/>
            <a:chExt cx="9576251" cy="874596"/>
          </a:xfrm>
        </p:grpSpPr>
        <p:sp>
          <p:nvSpPr>
            <p:cNvPr id="35" name="Текст 5">
              <a:extLst>
                <a:ext uri="{FF2B5EF4-FFF2-40B4-BE49-F238E27FC236}">
                  <a16:creationId xmlns="" xmlns:a16="http://schemas.microsoft.com/office/drawing/2014/main" id="{F4BE9BC7-2012-D047-9800-D9E56B1C81F8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10260456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github</a:t>
              </a:r>
              <a:endParaRPr lang="ru-RU" dirty="0">
                <a:latin typeface="+mn-lt"/>
              </a:endParaRPr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="" xmlns:a16="http://schemas.microsoft.com/office/drawing/2014/main" id="{464FE735-FB6E-8A48-B9B6-ADC5237409B3}"/>
                </a:ext>
              </a:extLst>
            </p:cNvPr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7" name="Изображение 23">
              <a:extLst>
                <a:ext uri="{FF2B5EF4-FFF2-40B4-BE49-F238E27FC236}">
                  <a16:creationId xmlns="" xmlns:a16="http://schemas.microsoft.com/office/drawing/2014/main" id="{5F2C2EF0-4DF2-534C-BA98-3ABBA607B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9497" y="10308205"/>
              <a:ext cx="622300" cy="762000"/>
            </a:xfrm>
            <a:prstGeom prst="rect">
              <a:avLst/>
            </a:prstGeom>
          </p:spPr>
        </p:pic>
      </p:grpSp>
      <p:grpSp>
        <p:nvGrpSpPr>
          <p:cNvPr id="38" name="Группа 37">
            <a:extLst>
              <a:ext uri="{FF2B5EF4-FFF2-40B4-BE49-F238E27FC236}">
                <a16:creationId xmlns="" xmlns:a16="http://schemas.microsoft.com/office/drawing/2014/main" id="{18DBF474-0633-A34F-95C8-7285F62EC9DB}"/>
              </a:ext>
            </a:extLst>
          </p:cNvPr>
          <p:cNvGrpSpPr/>
          <p:nvPr userDrawn="1"/>
        </p:nvGrpSpPr>
        <p:grpSpPr>
          <a:xfrm>
            <a:off x="13294884" y="-1974848"/>
            <a:ext cx="9569802" cy="874596"/>
            <a:chOff x="13294884" y="10237052"/>
            <a:chExt cx="9569802" cy="874596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="" xmlns:a16="http://schemas.microsoft.com/office/drawing/2014/main" id="{7C57D67D-2118-3B41-B832-0B7EE7C68CA8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Текст 5">
              <a:extLst>
                <a:ext uri="{FF2B5EF4-FFF2-40B4-BE49-F238E27FC236}">
                  <a16:creationId xmlns="" xmlns:a16="http://schemas.microsoft.com/office/drawing/2014/main" id="{72A64DA7-93D3-C245-A02A-1038DD70F338}"/>
                </a:ext>
              </a:extLst>
            </p:cNvPr>
            <p:cNvSpPr txBox="1">
              <a:spLocks/>
            </p:cNvSpPr>
            <p:nvPr/>
          </p:nvSpPr>
          <p:spPr>
            <a:xfrm>
              <a:off x="14471760" y="10287820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facebook</a:t>
              </a:r>
              <a:endParaRPr lang="ru-RU" dirty="0">
                <a:latin typeface="+mn-lt"/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="" xmlns:a16="http://schemas.microsoft.com/office/drawing/2014/main" id="{FAE732D7-E0C1-3B4B-A4C7-1470F1666F08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Изображение 28">
              <a:extLst>
                <a:ext uri="{FF2B5EF4-FFF2-40B4-BE49-F238E27FC236}">
                  <a16:creationId xmlns="" xmlns:a16="http://schemas.microsoft.com/office/drawing/2014/main" id="{DD879A56-56D2-394E-99D5-35E40AFC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38451" y="10302264"/>
              <a:ext cx="762000" cy="762000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="" xmlns:a16="http://schemas.microsoft.com/office/drawing/2014/main" id="{6F3C3EC3-EF92-AE47-B517-39B02D9C0658}"/>
              </a:ext>
            </a:extLst>
          </p:cNvPr>
          <p:cNvGrpSpPr/>
          <p:nvPr userDrawn="1"/>
        </p:nvGrpSpPr>
        <p:grpSpPr>
          <a:xfrm>
            <a:off x="13294884" y="-5775844"/>
            <a:ext cx="9577212" cy="874596"/>
            <a:chOff x="13294884" y="6436056"/>
            <a:chExt cx="9577212" cy="874596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="" xmlns:a16="http://schemas.microsoft.com/office/drawing/2014/main" id="{B1DB4C0E-7612-5A41-9EE1-04691F6A27A7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Текст 5">
              <a:extLst>
                <a:ext uri="{FF2B5EF4-FFF2-40B4-BE49-F238E27FC236}">
                  <a16:creationId xmlns="" xmlns:a16="http://schemas.microsoft.com/office/drawing/2014/main" id="{70804387-DED3-6E45-BC79-0F4137A546A5}"/>
                </a:ext>
              </a:extLst>
            </p:cNvPr>
            <p:cNvSpPr txBox="1">
              <a:spLocks/>
            </p:cNvSpPr>
            <p:nvPr/>
          </p:nvSpPr>
          <p:spPr>
            <a:xfrm>
              <a:off x="14479170" y="649300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instagram</a:t>
              </a:r>
              <a:endParaRPr lang="ru-RU" dirty="0">
                <a:latin typeface="+mn-lt"/>
              </a:endParaRP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="" xmlns:a16="http://schemas.microsoft.com/office/drawing/2014/main" id="{174FFB91-0D03-9A4F-A9C8-17410FA6800D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7" name="Изображение 33">
              <a:extLst>
                <a:ext uri="{FF2B5EF4-FFF2-40B4-BE49-F238E27FC236}">
                  <a16:creationId xmlns="" xmlns:a16="http://schemas.microsoft.com/office/drawing/2014/main" id="{17DE2E2B-5BC1-C349-AA8A-89CCB1798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338451" y="6495858"/>
              <a:ext cx="762000" cy="749300"/>
            </a:xfrm>
            <a:prstGeom prst="rect">
              <a:avLst/>
            </a:prstGeom>
          </p:spPr>
        </p:pic>
      </p:grpSp>
      <p:grpSp>
        <p:nvGrpSpPr>
          <p:cNvPr id="48" name="Группа 47">
            <a:extLst>
              <a:ext uri="{FF2B5EF4-FFF2-40B4-BE49-F238E27FC236}">
                <a16:creationId xmlns="" xmlns:a16="http://schemas.microsoft.com/office/drawing/2014/main" id="{F0333662-4501-CA4B-83ED-3FE0A857BCDE}"/>
              </a:ext>
            </a:extLst>
          </p:cNvPr>
          <p:cNvGrpSpPr/>
          <p:nvPr userDrawn="1"/>
        </p:nvGrpSpPr>
        <p:grpSpPr>
          <a:xfrm>
            <a:off x="13294884" y="-3872113"/>
            <a:ext cx="9596262" cy="874596"/>
            <a:chOff x="13294884" y="8339787"/>
            <a:chExt cx="9596262" cy="874596"/>
          </a:xfrm>
        </p:grpSpPr>
        <p:sp>
          <p:nvSpPr>
            <p:cNvPr id="49" name="Текст 5">
              <a:extLst>
                <a:ext uri="{FF2B5EF4-FFF2-40B4-BE49-F238E27FC236}">
                  <a16:creationId xmlns="" xmlns:a16="http://schemas.microsoft.com/office/drawing/2014/main" id="{B3BEFB26-1F23-0241-8B29-4A342DFF6A87}"/>
                </a:ext>
              </a:extLst>
            </p:cNvPr>
            <p:cNvSpPr txBox="1">
              <a:spLocks/>
            </p:cNvSpPr>
            <p:nvPr/>
          </p:nvSpPr>
          <p:spPr>
            <a:xfrm>
              <a:off x="14498220" y="837693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bitbucket</a:t>
              </a:r>
              <a:endParaRPr lang="ru-RU" dirty="0">
                <a:latin typeface="+mn-lt"/>
              </a:endParaRPr>
            </a:p>
          </p:txBody>
        </p:sp>
        <p:sp>
          <p:nvSpPr>
            <p:cNvPr id="50" name="Прямоугольник 49">
              <a:extLst>
                <a:ext uri="{FF2B5EF4-FFF2-40B4-BE49-F238E27FC236}">
                  <a16:creationId xmlns="" xmlns:a16="http://schemas.microsoft.com/office/drawing/2014/main" id="{6AD98B57-DAB0-1B49-80A2-E2C9CDD1C14F}"/>
                </a:ext>
              </a:extLst>
            </p:cNvPr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1" name="Изображение 37">
              <a:extLst>
                <a:ext uri="{FF2B5EF4-FFF2-40B4-BE49-F238E27FC236}">
                  <a16:creationId xmlns="" xmlns:a16="http://schemas.microsoft.com/office/drawing/2014/main" id="{6EB09C89-456F-B948-BC36-F79748F16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385591" y="8379324"/>
              <a:ext cx="673100" cy="762000"/>
            </a:xfrm>
            <a:prstGeom prst="rect">
              <a:avLst/>
            </a:prstGeom>
          </p:spPr>
        </p:pic>
      </p:grpSp>
      <p:grpSp>
        <p:nvGrpSpPr>
          <p:cNvPr id="52" name="Группа 51">
            <a:extLst>
              <a:ext uri="{FF2B5EF4-FFF2-40B4-BE49-F238E27FC236}">
                <a16:creationId xmlns="" xmlns:a16="http://schemas.microsoft.com/office/drawing/2014/main" id="{09FFA83E-7235-0543-88E2-8F0C6A4AF9DD}"/>
              </a:ext>
            </a:extLst>
          </p:cNvPr>
          <p:cNvGrpSpPr/>
          <p:nvPr userDrawn="1"/>
        </p:nvGrpSpPr>
        <p:grpSpPr>
          <a:xfrm>
            <a:off x="3057495" y="-1964534"/>
            <a:ext cx="9515505" cy="812307"/>
            <a:chOff x="3057495" y="-1964534"/>
            <a:chExt cx="9515505" cy="812307"/>
          </a:xfrm>
        </p:grpSpPr>
        <p:sp>
          <p:nvSpPr>
            <p:cNvPr id="53" name="Текст 9">
              <a:extLst>
                <a:ext uri="{FF2B5EF4-FFF2-40B4-BE49-F238E27FC236}">
                  <a16:creationId xmlns="" xmlns:a16="http://schemas.microsoft.com/office/drawing/2014/main" id="{5A205840-AB3D-384F-A163-C9BCD6B734F7}"/>
                </a:ext>
              </a:extLst>
            </p:cNvPr>
            <p:cNvSpPr txBox="1">
              <a:spLocks/>
            </p:cNvSpPr>
            <p:nvPr/>
          </p:nvSpPr>
          <p:spPr>
            <a:xfrm>
              <a:off x="4178300" y="-1964534"/>
              <a:ext cx="8394700" cy="763588"/>
            </a:xfrm>
            <a:prstGeom prst="rect">
              <a:avLst/>
            </a:prstGeom>
          </p:spPr>
          <p:txBody>
            <a:bodyPr vert="horz" lIns="0" tIns="45720" rIns="91440" bIns="4572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0" indent="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06000"/>
                <a:buFont typeface="Impact" panose="020B0806030902050204" pitchFamily="34" charset="0"/>
                <a:buChar char="▌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30000"/>
                <a:buFont typeface="YandexSansText-Light" charset="0"/>
                <a:buChar char="›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website.ru</a:t>
              </a:r>
              <a:endParaRPr lang="ru-RU" dirty="0">
                <a:latin typeface="+mn-lt"/>
              </a:endParaRPr>
            </a:p>
          </p:txBody>
        </p:sp>
        <p:pic>
          <p:nvPicPr>
            <p:cNvPr id="54" name="Рисунок 4">
              <a:extLst>
                <a:ext uri="{FF2B5EF4-FFF2-40B4-BE49-F238E27FC236}">
                  <a16:creationId xmlns="" xmlns:a16="http://schemas.microsoft.com/office/drawing/2014/main" id="{CBB2465E-46F9-E94F-882B-7D37E520F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495" y="-1908227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="" xmlns:a16="http://schemas.microsoft.com/office/drawing/2014/main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="" xmlns:a16="http://schemas.microsoft.com/office/drawing/2014/main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="" xmlns:a16="http://schemas.microsoft.com/office/drawing/2014/main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="" xmlns:a16="http://schemas.microsoft.com/office/drawing/2014/main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="" xmlns:a16="http://schemas.microsoft.com/office/drawing/2014/main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="" xmlns:a16="http://schemas.microsoft.com/office/drawing/2014/main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="" xmlns:a16="http://schemas.microsoft.com/office/drawing/2014/main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="" xmlns:a16="http://schemas.microsoft.com/office/drawing/2014/main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="" xmlns:a16="http://schemas.microsoft.com/office/drawing/2014/main" id="{2AFB9E1A-799C-ED4F-9EB3-86F05942DBBF}"/>
              </a:ext>
            </a:extLst>
          </p:cNvPr>
          <p:cNvGrpSpPr/>
          <p:nvPr userDrawn="1"/>
        </p:nvGrpSpPr>
        <p:grpSpPr>
          <a:xfrm>
            <a:off x="13509900" y="-7651168"/>
            <a:ext cx="9343750" cy="762000"/>
            <a:chOff x="13509900" y="-7673810"/>
            <a:chExt cx="9343750" cy="762000"/>
          </a:xfrm>
        </p:grpSpPr>
        <p:sp>
          <p:nvSpPr>
            <p:cNvPr id="23" name="Текст 5">
              <a:extLst>
                <a:ext uri="{FF2B5EF4-FFF2-40B4-BE49-F238E27FC236}">
                  <a16:creationId xmlns="" xmlns:a16="http://schemas.microsoft.com/office/drawing/2014/main" id="{60BFE022-0303-BA4A-A9B3-A1D7CB50E457}"/>
                </a:ext>
              </a:extLst>
            </p:cNvPr>
            <p:cNvSpPr txBox="1">
              <a:spLocks/>
            </p:cNvSpPr>
            <p:nvPr/>
          </p:nvSpPr>
          <p:spPr>
            <a:xfrm>
              <a:off x="14460724" y="-7639761"/>
              <a:ext cx="8392926" cy="727837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>
                  <a:latin typeface="+mn-lt"/>
                </a:rPr>
                <a:t>+7 000 000-00-00</a:t>
              </a:r>
            </a:p>
          </p:txBody>
        </p:sp>
        <p:pic>
          <p:nvPicPr>
            <p:cNvPr id="32" name="Рисунок 5">
              <a:extLst>
                <a:ext uri="{FF2B5EF4-FFF2-40B4-BE49-F238E27FC236}">
                  <a16:creationId xmlns="" xmlns:a16="http://schemas.microsoft.com/office/drawing/2014/main" id="{6F4A5A65-9203-D540-990E-66D1A70EC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9900" y="-7673810"/>
              <a:ext cx="419101" cy="762000"/>
            </a:xfrm>
            <a:prstGeom prst="rect">
              <a:avLst/>
            </a:prstGeom>
          </p:spPr>
        </p:pic>
      </p:grpSp>
      <p:grpSp>
        <p:nvGrpSpPr>
          <p:cNvPr id="33" name="Группа 32">
            <a:extLst>
              <a:ext uri="{FF2B5EF4-FFF2-40B4-BE49-F238E27FC236}">
                <a16:creationId xmlns="" xmlns:a16="http://schemas.microsoft.com/office/drawing/2014/main" id="{DC3C699C-2483-B247-A011-E262C5397389}"/>
              </a:ext>
            </a:extLst>
          </p:cNvPr>
          <p:cNvGrpSpPr/>
          <p:nvPr userDrawn="1"/>
        </p:nvGrpSpPr>
        <p:grpSpPr>
          <a:xfrm>
            <a:off x="2921395" y="-9596638"/>
            <a:ext cx="9576251" cy="874596"/>
            <a:chOff x="3761696" y="4512527"/>
            <a:chExt cx="9576251" cy="874596"/>
          </a:xfrm>
        </p:grpSpPr>
        <p:grpSp>
          <p:nvGrpSpPr>
            <p:cNvPr id="34" name="Группа 33">
              <a:extLst>
                <a:ext uri="{FF2B5EF4-FFF2-40B4-BE49-F238E27FC236}">
                  <a16:creationId xmlns="" xmlns:a16="http://schemas.microsoft.com/office/drawing/2014/main" id="{C1A8EB0D-D254-3B42-B7A8-5B205399ACA7}"/>
                </a:ext>
              </a:extLst>
            </p:cNvPr>
            <p:cNvGrpSpPr/>
            <p:nvPr/>
          </p:nvGrpSpPr>
          <p:grpSpPr>
            <a:xfrm>
              <a:off x="3761696" y="4512527"/>
              <a:ext cx="9576251" cy="874596"/>
              <a:chOff x="3754769" y="6436056"/>
              <a:chExt cx="9576251" cy="874596"/>
            </a:xfrm>
          </p:grpSpPr>
          <p:sp>
            <p:nvSpPr>
              <p:cNvPr id="37" name="Прямоугольник 36">
                <a:extLst>
                  <a:ext uri="{FF2B5EF4-FFF2-40B4-BE49-F238E27FC236}">
                    <a16:creationId xmlns="" xmlns:a16="http://schemas.microsoft.com/office/drawing/2014/main" id="{CE62CEE6-A6B4-C44D-A734-6E4032F0A47B}"/>
                  </a:ext>
                </a:extLst>
              </p:cNvPr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8" name="Текст 5">
                <a:extLst>
                  <a:ext uri="{FF2B5EF4-FFF2-40B4-BE49-F238E27FC236}">
                    <a16:creationId xmlns="" xmlns:a16="http://schemas.microsoft.com/office/drawing/2014/main" id="{10236229-6A33-394F-881F-32E89280EF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latin typeface="+mn-lt"/>
                  </a:rPr>
                  <a:t>vkontakte</a:t>
                </a:r>
                <a:endParaRPr lang="ru-RU" dirty="0">
                  <a:latin typeface="+mn-lt"/>
                </a:endParaRPr>
              </a:p>
            </p:txBody>
          </p:sp>
        </p:grpSp>
        <p:sp>
          <p:nvSpPr>
            <p:cNvPr id="35" name="Прямоугольник 34">
              <a:extLst>
                <a:ext uri="{FF2B5EF4-FFF2-40B4-BE49-F238E27FC236}">
                  <a16:creationId xmlns="" xmlns:a16="http://schemas.microsoft.com/office/drawing/2014/main" id="{13888A9B-4E89-9649-BBC6-76BB0BDF12B0}"/>
                </a:ext>
              </a:extLst>
            </p:cNvPr>
            <p:cNvSpPr/>
            <p:nvPr/>
          </p:nvSpPr>
          <p:spPr>
            <a:xfrm>
              <a:off x="3761696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6" name="Изображение 9">
              <a:extLst>
                <a:ext uri="{FF2B5EF4-FFF2-40B4-BE49-F238E27FC236}">
                  <a16:creationId xmlns="" xmlns:a16="http://schemas.microsoft.com/office/drawing/2014/main" id="{512717FD-86C0-7849-84F6-16468AFBF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564013"/>
              <a:ext cx="775411" cy="763200"/>
            </a:xfrm>
            <a:prstGeom prst="rect">
              <a:avLst/>
            </a:prstGeom>
          </p:spPr>
        </p:pic>
      </p:grpSp>
      <p:grpSp>
        <p:nvGrpSpPr>
          <p:cNvPr id="39" name="Группа 38">
            <a:extLst>
              <a:ext uri="{FF2B5EF4-FFF2-40B4-BE49-F238E27FC236}">
                <a16:creationId xmlns="" xmlns:a16="http://schemas.microsoft.com/office/drawing/2014/main" id="{598117A3-2EA0-6543-8AD0-FEF4F51943E1}"/>
              </a:ext>
            </a:extLst>
          </p:cNvPr>
          <p:cNvGrpSpPr/>
          <p:nvPr userDrawn="1"/>
        </p:nvGrpSpPr>
        <p:grpSpPr>
          <a:xfrm>
            <a:off x="2914468" y="-7673109"/>
            <a:ext cx="9576251" cy="874596"/>
            <a:chOff x="3754769" y="6436056"/>
            <a:chExt cx="9576251" cy="874596"/>
          </a:xfrm>
        </p:grpSpPr>
        <p:sp>
          <p:nvSpPr>
            <p:cNvPr id="40" name="Текст 5">
              <a:extLst>
                <a:ext uri="{FF2B5EF4-FFF2-40B4-BE49-F238E27FC236}">
                  <a16:creationId xmlns="" xmlns:a16="http://schemas.microsoft.com/office/drawing/2014/main" id="{604B60EB-5FA7-4141-91CA-93D9B339051F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649126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twitter</a:t>
              </a:r>
              <a:endParaRPr lang="ru-RU" dirty="0">
                <a:latin typeface="+mn-lt"/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="" xmlns:a16="http://schemas.microsoft.com/office/drawing/2014/main" id="{D98D3045-491F-5D4B-85ED-D198430FD6D8}"/>
                </a:ext>
              </a:extLst>
            </p:cNvPr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Изображение 15">
              <a:extLst>
                <a:ext uri="{FF2B5EF4-FFF2-40B4-BE49-F238E27FC236}">
                  <a16:creationId xmlns="" xmlns:a16="http://schemas.microsoft.com/office/drawing/2014/main" id="{682A7170-D274-FF4C-BD9C-D2BA69D6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4785" y="6486908"/>
              <a:ext cx="763200" cy="763200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="" xmlns:a16="http://schemas.microsoft.com/office/drawing/2014/main" id="{5D10FB29-7CC9-C54F-8005-848157DE34B7}"/>
              </a:ext>
            </a:extLst>
          </p:cNvPr>
          <p:cNvGrpSpPr/>
          <p:nvPr userDrawn="1"/>
        </p:nvGrpSpPr>
        <p:grpSpPr>
          <a:xfrm>
            <a:off x="2914468" y="-5780288"/>
            <a:ext cx="9614351" cy="874596"/>
            <a:chOff x="3754769" y="8328877"/>
            <a:chExt cx="9614351" cy="874596"/>
          </a:xfrm>
        </p:grpSpPr>
        <p:sp>
          <p:nvSpPr>
            <p:cNvPr id="44" name="Текст 5">
              <a:extLst>
                <a:ext uri="{FF2B5EF4-FFF2-40B4-BE49-F238E27FC236}">
                  <a16:creationId xmlns="" xmlns:a16="http://schemas.microsoft.com/office/drawing/2014/main" id="{EB993EAE-33EE-B14D-A561-D9E4E0B64D91}"/>
                </a:ext>
              </a:extLst>
            </p:cNvPr>
            <p:cNvSpPr txBox="1">
              <a:spLocks/>
            </p:cNvSpPr>
            <p:nvPr/>
          </p:nvSpPr>
          <p:spPr>
            <a:xfrm>
              <a:off x="4976194" y="839209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skype</a:t>
              </a:r>
              <a:endParaRPr lang="ru-RU" dirty="0">
                <a:latin typeface="+mn-lt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="" xmlns:a16="http://schemas.microsoft.com/office/drawing/2014/main" id="{82C6C15A-84A7-3C42-BCCC-3503B375B49E}"/>
                </a:ext>
              </a:extLst>
            </p:cNvPr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6" name="Изображение 19">
              <a:extLst>
                <a:ext uri="{FF2B5EF4-FFF2-40B4-BE49-F238E27FC236}">
                  <a16:creationId xmlns="" xmlns:a16="http://schemas.microsoft.com/office/drawing/2014/main" id="{FF0121FD-B1AF-3147-9DB8-C3D680217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9833" y="8391629"/>
              <a:ext cx="762000" cy="762000"/>
            </a:xfrm>
            <a:prstGeom prst="rect">
              <a:avLst/>
            </a:prstGeom>
          </p:spPr>
        </p:pic>
      </p:grpSp>
      <p:grpSp>
        <p:nvGrpSpPr>
          <p:cNvPr id="47" name="Группа 46">
            <a:extLst>
              <a:ext uri="{FF2B5EF4-FFF2-40B4-BE49-F238E27FC236}">
                <a16:creationId xmlns="" xmlns:a16="http://schemas.microsoft.com/office/drawing/2014/main" id="{A9C49183-6EC7-AB44-B7F3-A5AF4EAD4D9B}"/>
              </a:ext>
            </a:extLst>
          </p:cNvPr>
          <p:cNvGrpSpPr/>
          <p:nvPr userDrawn="1"/>
        </p:nvGrpSpPr>
        <p:grpSpPr>
          <a:xfrm>
            <a:off x="2914468" y="-3872113"/>
            <a:ext cx="9576251" cy="874596"/>
            <a:chOff x="3754769" y="10237052"/>
            <a:chExt cx="9576251" cy="874596"/>
          </a:xfrm>
        </p:grpSpPr>
        <p:sp>
          <p:nvSpPr>
            <p:cNvPr id="48" name="Текст 5">
              <a:extLst>
                <a:ext uri="{FF2B5EF4-FFF2-40B4-BE49-F238E27FC236}">
                  <a16:creationId xmlns="" xmlns:a16="http://schemas.microsoft.com/office/drawing/2014/main" id="{B0923AFF-FCF2-8844-8718-1B939130A0D6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10260456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github</a:t>
              </a:r>
              <a:endParaRPr lang="ru-RU" dirty="0">
                <a:latin typeface="+mn-lt"/>
              </a:endParaRPr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="" xmlns:a16="http://schemas.microsoft.com/office/drawing/2014/main" id="{671AD5E1-5B64-A44F-9883-7208ACB9F15C}"/>
                </a:ext>
              </a:extLst>
            </p:cNvPr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0" name="Изображение 23">
              <a:extLst>
                <a:ext uri="{FF2B5EF4-FFF2-40B4-BE49-F238E27FC236}">
                  <a16:creationId xmlns="" xmlns:a16="http://schemas.microsoft.com/office/drawing/2014/main" id="{05E69A9F-D817-204F-B688-26C52CA6C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9497" y="10308205"/>
              <a:ext cx="622300" cy="762000"/>
            </a:xfrm>
            <a:prstGeom prst="rect">
              <a:avLst/>
            </a:prstGeom>
          </p:spPr>
        </p:pic>
      </p:grpSp>
      <p:grpSp>
        <p:nvGrpSpPr>
          <p:cNvPr id="51" name="Группа 50">
            <a:extLst>
              <a:ext uri="{FF2B5EF4-FFF2-40B4-BE49-F238E27FC236}">
                <a16:creationId xmlns="" xmlns:a16="http://schemas.microsoft.com/office/drawing/2014/main" id="{C6315AB2-B47A-0C4C-9E97-BE57E9423936}"/>
              </a:ext>
            </a:extLst>
          </p:cNvPr>
          <p:cNvGrpSpPr/>
          <p:nvPr userDrawn="1"/>
        </p:nvGrpSpPr>
        <p:grpSpPr>
          <a:xfrm>
            <a:off x="13294884" y="-1974848"/>
            <a:ext cx="9569802" cy="874596"/>
            <a:chOff x="13294884" y="10237052"/>
            <a:chExt cx="9569802" cy="874596"/>
          </a:xfrm>
        </p:grpSpPr>
        <p:sp>
          <p:nvSpPr>
            <p:cNvPr id="52" name="Прямоугольник 51">
              <a:extLst>
                <a:ext uri="{FF2B5EF4-FFF2-40B4-BE49-F238E27FC236}">
                  <a16:creationId xmlns="" xmlns:a16="http://schemas.microsoft.com/office/drawing/2014/main" id="{68AB7612-1A74-5E42-BFDD-1C0D09B2972C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Текст 5">
              <a:extLst>
                <a:ext uri="{FF2B5EF4-FFF2-40B4-BE49-F238E27FC236}">
                  <a16:creationId xmlns="" xmlns:a16="http://schemas.microsoft.com/office/drawing/2014/main" id="{C788E2E1-6510-4443-8051-6564DBEF1395}"/>
                </a:ext>
              </a:extLst>
            </p:cNvPr>
            <p:cNvSpPr txBox="1">
              <a:spLocks/>
            </p:cNvSpPr>
            <p:nvPr/>
          </p:nvSpPr>
          <p:spPr>
            <a:xfrm>
              <a:off x="14471760" y="10287820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facebook</a:t>
              </a:r>
              <a:endParaRPr lang="ru-RU" dirty="0">
                <a:latin typeface="+mn-lt"/>
              </a:endParaRPr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="" xmlns:a16="http://schemas.microsoft.com/office/drawing/2014/main" id="{3D72BFD4-CC36-3648-9F7E-DDDFFCB1306E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5" name="Изображение 28">
              <a:extLst>
                <a:ext uri="{FF2B5EF4-FFF2-40B4-BE49-F238E27FC236}">
                  <a16:creationId xmlns="" xmlns:a16="http://schemas.microsoft.com/office/drawing/2014/main" id="{3C08AAD6-0216-0B45-AF5B-14ECF83F8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38451" y="10302264"/>
              <a:ext cx="762000" cy="762000"/>
            </a:xfrm>
            <a:prstGeom prst="rect">
              <a:avLst/>
            </a:prstGeom>
          </p:spPr>
        </p:pic>
      </p:grpSp>
      <p:grpSp>
        <p:nvGrpSpPr>
          <p:cNvPr id="56" name="Группа 55">
            <a:extLst>
              <a:ext uri="{FF2B5EF4-FFF2-40B4-BE49-F238E27FC236}">
                <a16:creationId xmlns="" xmlns:a16="http://schemas.microsoft.com/office/drawing/2014/main" id="{8B1AED74-A517-1A42-A2AA-DA614C80996D}"/>
              </a:ext>
            </a:extLst>
          </p:cNvPr>
          <p:cNvGrpSpPr/>
          <p:nvPr userDrawn="1"/>
        </p:nvGrpSpPr>
        <p:grpSpPr>
          <a:xfrm>
            <a:off x="13294884" y="-5775844"/>
            <a:ext cx="9577212" cy="874596"/>
            <a:chOff x="13294884" y="6436056"/>
            <a:chExt cx="9577212" cy="874596"/>
          </a:xfrm>
        </p:grpSpPr>
        <p:sp>
          <p:nvSpPr>
            <p:cNvPr id="57" name="Прямоугольник 56">
              <a:extLst>
                <a:ext uri="{FF2B5EF4-FFF2-40B4-BE49-F238E27FC236}">
                  <a16:creationId xmlns="" xmlns:a16="http://schemas.microsoft.com/office/drawing/2014/main" id="{74F23BDB-6113-A64F-A2D9-5EC0124595F6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Текст 5">
              <a:extLst>
                <a:ext uri="{FF2B5EF4-FFF2-40B4-BE49-F238E27FC236}">
                  <a16:creationId xmlns="" xmlns:a16="http://schemas.microsoft.com/office/drawing/2014/main" id="{9FC5A883-B547-C742-B63E-03D608738B00}"/>
                </a:ext>
              </a:extLst>
            </p:cNvPr>
            <p:cNvSpPr txBox="1">
              <a:spLocks/>
            </p:cNvSpPr>
            <p:nvPr/>
          </p:nvSpPr>
          <p:spPr>
            <a:xfrm>
              <a:off x="14479170" y="649300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instagram</a:t>
              </a:r>
              <a:endParaRPr lang="ru-RU" dirty="0">
                <a:latin typeface="+mn-lt"/>
              </a:endParaRPr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="" xmlns:a16="http://schemas.microsoft.com/office/drawing/2014/main" id="{B7A11AFF-65D7-594A-872C-AC196042DBAC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0" name="Изображение 33">
              <a:extLst>
                <a:ext uri="{FF2B5EF4-FFF2-40B4-BE49-F238E27FC236}">
                  <a16:creationId xmlns="" xmlns:a16="http://schemas.microsoft.com/office/drawing/2014/main" id="{5794CA0E-6E3B-E447-8AD2-18938A860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338451" y="6495858"/>
              <a:ext cx="762000" cy="749300"/>
            </a:xfrm>
            <a:prstGeom prst="rect">
              <a:avLst/>
            </a:prstGeom>
          </p:spPr>
        </p:pic>
      </p:grpSp>
      <p:grpSp>
        <p:nvGrpSpPr>
          <p:cNvPr id="61" name="Группа 60">
            <a:extLst>
              <a:ext uri="{FF2B5EF4-FFF2-40B4-BE49-F238E27FC236}">
                <a16:creationId xmlns="" xmlns:a16="http://schemas.microsoft.com/office/drawing/2014/main" id="{4EC2785E-57F9-C44A-9C61-A8BBD593E21D}"/>
              </a:ext>
            </a:extLst>
          </p:cNvPr>
          <p:cNvGrpSpPr/>
          <p:nvPr userDrawn="1"/>
        </p:nvGrpSpPr>
        <p:grpSpPr>
          <a:xfrm>
            <a:off x="13294884" y="-3872113"/>
            <a:ext cx="9596262" cy="874596"/>
            <a:chOff x="13294884" y="8339787"/>
            <a:chExt cx="9596262" cy="874596"/>
          </a:xfrm>
        </p:grpSpPr>
        <p:sp>
          <p:nvSpPr>
            <p:cNvPr id="62" name="Текст 5">
              <a:extLst>
                <a:ext uri="{FF2B5EF4-FFF2-40B4-BE49-F238E27FC236}">
                  <a16:creationId xmlns="" xmlns:a16="http://schemas.microsoft.com/office/drawing/2014/main" id="{013124AE-D21F-0641-87A5-924FCBC37C8C}"/>
                </a:ext>
              </a:extLst>
            </p:cNvPr>
            <p:cNvSpPr txBox="1">
              <a:spLocks/>
            </p:cNvSpPr>
            <p:nvPr/>
          </p:nvSpPr>
          <p:spPr>
            <a:xfrm>
              <a:off x="14498220" y="837693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bitbucket</a:t>
              </a:r>
              <a:endParaRPr lang="ru-RU" dirty="0">
                <a:latin typeface="+mn-lt"/>
              </a:endParaRPr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="" xmlns:a16="http://schemas.microsoft.com/office/drawing/2014/main" id="{7FC3BC7D-C6CD-5B46-927D-22DE8FD3C41F}"/>
                </a:ext>
              </a:extLst>
            </p:cNvPr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4" name="Изображение 37">
              <a:extLst>
                <a:ext uri="{FF2B5EF4-FFF2-40B4-BE49-F238E27FC236}">
                  <a16:creationId xmlns="" xmlns:a16="http://schemas.microsoft.com/office/drawing/2014/main" id="{4C3DD2D9-64C2-B640-B726-10070299C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385591" y="8379324"/>
              <a:ext cx="673100" cy="762000"/>
            </a:xfrm>
            <a:prstGeom prst="rect">
              <a:avLst/>
            </a:prstGeom>
          </p:spPr>
        </p:pic>
      </p:grpSp>
      <p:grpSp>
        <p:nvGrpSpPr>
          <p:cNvPr id="65" name="Группа 64">
            <a:extLst>
              <a:ext uri="{FF2B5EF4-FFF2-40B4-BE49-F238E27FC236}">
                <a16:creationId xmlns="" xmlns:a16="http://schemas.microsoft.com/office/drawing/2014/main" id="{B3F28098-370E-BD4F-A06E-E13CEA8B60D4}"/>
              </a:ext>
            </a:extLst>
          </p:cNvPr>
          <p:cNvGrpSpPr/>
          <p:nvPr userDrawn="1"/>
        </p:nvGrpSpPr>
        <p:grpSpPr>
          <a:xfrm>
            <a:off x="3057495" y="-1964534"/>
            <a:ext cx="9515505" cy="812307"/>
            <a:chOff x="3057495" y="-1964534"/>
            <a:chExt cx="9515505" cy="812307"/>
          </a:xfrm>
        </p:grpSpPr>
        <p:sp>
          <p:nvSpPr>
            <p:cNvPr id="66" name="Текст 9">
              <a:extLst>
                <a:ext uri="{FF2B5EF4-FFF2-40B4-BE49-F238E27FC236}">
                  <a16:creationId xmlns="" xmlns:a16="http://schemas.microsoft.com/office/drawing/2014/main" id="{0747A578-38E6-4F4B-B371-66118C4D66B6}"/>
                </a:ext>
              </a:extLst>
            </p:cNvPr>
            <p:cNvSpPr txBox="1">
              <a:spLocks/>
            </p:cNvSpPr>
            <p:nvPr/>
          </p:nvSpPr>
          <p:spPr>
            <a:xfrm>
              <a:off x="4178300" y="-1964534"/>
              <a:ext cx="8394700" cy="763588"/>
            </a:xfrm>
            <a:prstGeom prst="rect">
              <a:avLst/>
            </a:prstGeom>
          </p:spPr>
          <p:txBody>
            <a:bodyPr vert="horz" lIns="0" tIns="45720" rIns="91440" bIns="4572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0" indent="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06000"/>
                <a:buFont typeface="Impact" panose="020B0806030902050204" pitchFamily="34" charset="0"/>
                <a:buChar char="▌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30000"/>
                <a:buFont typeface="YandexSansText-Light" charset="0"/>
                <a:buChar char="›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website.ru</a:t>
              </a:r>
              <a:endParaRPr lang="ru-RU" dirty="0">
                <a:latin typeface="+mn-lt"/>
              </a:endParaRPr>
            </a:p>
          </p:txBody>
        </p:sp>
        <p:pic>
          <p:nvPicPr>
            <p:cNvPr id="67" name="Рисунок 4">
              <a:extLst>
                <a:ext uri="{FF2B5EF4-FFF2-40B4-BE49-F238E27FC236}">
                  <a16:creationId xmlns="" xmlns:a16="http://schemas.microsoft.com/office/drawing/2014/main" id="{413CFC50-4E5E-C14D-A62B-42F7BC29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495" y="-1908227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bg>
      <p:bgPr>
        <a:solidFill>
          <a:srgbClr val="4A78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>
                <a:solidFill>
                  <a:schemeClr val="tx1"/>
                </a:solidFill>
              </a:rPr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>
                <a:solidFill>
                  <a:schemeClr val="tx1"/>
                </a:solidFill>
              </a:rPr>
              <a:t>технологий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694" y="10441098"/>
            <a:ext cx="1506048" cy="1496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08792" y="4098324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45660" y="3320371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tx2"/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tx2"/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tx2"/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tx2"/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tx2"/>
                </a:solidFill>
                <a:latin typeface="+mj-lt"/>
              </a:rPr>
              <a:t> Sans Text</a:t>
            </a:r>
            <a:endParaRPr sz="3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04915" y="1552100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4800" baseline="0" dirty="0">
                <a:solidFill>
                  <a:schemeClr val="bg1"/>
                </a:solidFill>
                <a:latin typeface="+mj-lt"/>
              </a:rPr>
              <a:t>Шаблон презентации  </a:t>
            </a:r>
            <a:br>
              <a:rPr lang="ru-RU" sz="4800" baseline="0" dirty="0">
                <a:solidFill>
                  <a:schemeClr val="bg1"/>
                </a:solidFill>
                <a:latin typeface="+mj-lt"/>
              </a:rPr>
            </a:br>
            <a:r>
              <a:rPr lang="ru-RU" sz="4800" baseline="0" dirty="0">
                <a:solidFill>
                  <a:schemeClr val="bg1"/>
                </a:solidFill>
                <a:latin typeface="+mj-lt"/>
              </a:rPr>
              <a:t>для выступлений</a:t>
            </a:r>
            <a:endParaRPr sz="4800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chemeClr val="tx1"/>
                </a:solidFill>
              </a:rPr>
              <a:t>Установите шрифт </a:t>
            </a:r>
            <a:r>
              <a:rPr lang="en-US" sz="3600" dirty="0">
                <a:solidFill>
                  <a:schemeClr val="tx1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chemeClr val="tx1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chemeClr val="tx1"/>
                </a:solidFill>
              </a:rPr>
              <a:t>и </a:t>
            </a:r>
            <a:r>
              <a:rPr lang="en-US" sz="3600" baseline="0" dirty="0">
                <a:solidFill>
                  <a:schemeClr val="tx1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chemeClr val="tx1"/>
                </a:solidFill>
              </a:rPr>
              <a:t> </a:t>
            </a:r>
            <a:r>
              <a:rPr lang="ru-RU" sz="3600" baseline="0" dirty="0">
                <a:solidFill>
                  <a:schemeClr val="tx1"/>
                </a:solidFill>
              </a:rPr>
              <a:t/>
            </a:r>
            <a:br>
              <a:rPr lang="ru-RU" sz="3600" baseline="0" dirty="0">
                <a:solidFill>
                  <a:schemeClr val="tx1"/>
                </a:solidFill>
              </a:rPr>
            </a:br>
            <a:r>
              <a:rPr lang="ru-RU" sz="3600" baseline="0" dirty="0">
                <a:solidFill>
                  <a:schemeClr val="tx1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chemeClr val="tx1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  <a:t>Скачивайте материалы для презентаций с Паттернов</a:t>
            </a:r>
            <a:b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</a:br>
            <a: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  <a:t>(</a:t>
            </a:r>
            <a:r>
              <a:rPr lang="en-US" sz="3600" baseline="0" dirty="0">
                <a:ln>
                  <a:noFill/>
                </a:ln>
                <a:solidFill>
                  <a:schemeClr val="tx1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755258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="" xmlns:a16="http://schemas.microsoft.com/office/drawing/2014/main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831146" y="1186733"/>
            <a:ext cx="22720121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831146" y="3073267"/>
            <a:ext cx="22720121" cy="911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124" lvl="0" indent="-91434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438248" lvl="1" indent="-846614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2pPr>
            <a:lvl3pPr marL="3657371" lvl="2" indent="-846614">
              <a:spcBef>
                <a:spcPts val="4266"/>
              </a:spcBef>
              <a:spcAft>
                <a:spcPts val="0"/>
              </a:spcAft>
              <a:buSzPts val="1400"/>
              <a:buChar char="■"/>
              <a:defRPr/>
            </a:lvl3pPr>
            <a:lvl4pPr marL="4876495" lvl="3" indent="-846614">
              <a:spcBef>
                <a:spcPts val="4266"/>
              </a:spcBef>
              <a:spcAft>
                <a:spcPts val="0"/>
              </a:spcAft>
              <a:buSzPts val="1400"/>
              <a:buChar char="●"/>
              <a:defRPr/>
            </a:lvl4pPr>
            <a:lvl5pPr marL="6095619" lvl="4" indent="-846614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5pPr>
            <a:lvl6pPr marL="7314743" lvl="5" indent="-846614">
              <a:spcBef>
                <a:spcPts val="4266"/>
              </a:spcBef>
              <a:spcAft>
                <a:spcPts val="0"/>
              </a:spcAft>
              <a:buSzPts val="1400"/>
              <a:buChar char="■"/>
              <a:defRPr/>
            </a:lvl6pPr>
            <a:lvl7pPr marL="8533867" lvl="6" indent="-846614">
              <a:spcBef>
                <a:spcPts val="4266"/>
              </a:spcBef>
              <a:spcAft>
                <a:spcPts val="0"/>
              </a:spcAft>
              <a:buSzPts val="1400"/>
              <a:buChar char="●"/>
              <a:defRPr/>
            </a:lvl7pPr>
            <a:lvl8pPr marL="9752990" lvl="7" indent="-846614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8pPr>
            <a:lvl9pPr marL="10972114" lvl="8" indent="-846614">
              <a:spcBef>
                <a:spcPts val="4266"/>
              </a:spcBef>
              <a:spcAft>
                <a:spcPts val="4266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22591751" y="12435245"/>
            <a:ext cx="1463105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600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40" r:id="rId27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1.05358v1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hyperlink" Target="https://www.britgo.org/intro/intro2.html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lice.yandex.ru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4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scicenter.ru/course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compscicenter.ru/online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Relationship Id="rId9" Type="http://schemas.openxmlformats.org/officeDocument/2006/relationships/comments" Target="../comments/commen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/compscicenterru" TargetMode="External"/><Relationship Id="rId3" Type="http://schemas.openxmlformats.org/officeDocument/2006/relationships/hyperlink" Target="https://compscicenter.ru/" TargetMode="External"/><Relationship Id="rId7" Type="http://schemas.openxmlformats.org/officeDocument/2006/relationships/hyperlink" Target="https://www.instagram.com/compscicenter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t.me/compscicenter_ru" TargetMode="External"/><Relationship Id="rId5" Type="http://schemas.openxmlformats.org/officeDocument/2006/relationships/hyperlink" Target="https://www.facebook.com/CSCenter" TargetMode="External"/><Relationship Id="rId4" Type="http://schemas.openxmlformats.org/officeDocument/2006/relationships/hyperlink" Target="https://vk.com/compscicenter" TargetMode="External"/><Relationship Id="rId9" Type="http://schemas.openxmlformats.org/officeDocument/2006/relationships/hyperlink" Target="mailto:info@compscicenter.ru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company/ods/blog/322626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lcourse.ai/" TargetMode="External"/><Relationship Id="rId4" Type="http://schemas.openxmlformats.org/officeDocument/2006/relationships/hyperlink" Target="https://mlcourse.ai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habr.com/post/414165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ru.coursera.org/" TargetMode="External"/><Relationship Id="rId3" Type="http://schemas.openxmlformats.org/officeDocument/2006/relationships/hyperlink" Target="https://compscicenter.ru/" TargetMode="External"/><Relationship Id="rId7" Type="http://schemas.openxmlformats.org/officeDocument/2006/relationships/hyperlink" Target="https://dlcourse.ai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elcome.stepik.org/ru" TargetMode="External"/><Relationship Id="rId5" Type="http://schemas.openxmlformats.org/officeDocument/2006/relationships/hyperlink" Target="https://academy.yandex.ru/" TargetMode="External"/><Relationship Id="rId10" Type="http://schemas.openxmlformats.org/officeDocument/2006/relationships/image" Target="../media/image67.jpg"/><Relationship Id="rId4" Type="http://schemas.openxmlformats.org/officeDocument/2006/relationships/hyperlink" Target="https://yandexdataschool.ru/" TargetMode="External"/><Relationship Id="rId9" Type="http://schemas.openxmlformats.org/officeDocument/2006/relationships/hyperlink" Target="http://ershov.iis.nsk.su/ru/second_literacy/articl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0HofHY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image-net.org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99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Чтение по губам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* </a:t>
            </a:r>
            <a:r>
              <a:rPr lang="en-US" smtClean="0">
                <a:hlinkClick r:id="rId3"/>
              </a:rPr>
              <a:t>https://arxiv.org/pdf/1611.05358v1.pd</a:t>
            </a:r>
            <a:r>
              <a:rPr lang="en-US" smtClean="0"/>
              <a:t>f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8</a:t>
            </a: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73300"/>
            <a:ext cx="21907303" cy="61111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43000" y="8766000"/>
            <a:ext cx="205989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 smtClean="0">
                <a:latin typeface="+mj-lt"/>
              </a:rPr>
              <a:t>Ноябрь </a:t>
            </a:r>
            <a:r>
              <a:rPr lang="en-US" sz="4800" dirty="0" smtClean="0">
                <a:latin typeface="+mj-lt"/>
              </a:rPr>
              <a:t>2016</a:t>
            </a:r>
            <a:r>
              <a:rPr lang="ru-RU" sz="4800" dirty="0" smtClean="0">
                <a:latin typeface="+mj-lt"/>
              </a:rPr>
              <a:t>, </a:t>
            </a:r>
            <a:r>
              <a:rPr lang="en-US" sz="4800" dirty="0" smtClean="0">
                <a:latin typeface="+mj-lt"/>
              </a:rPr>
              <a:t>University of Oxford &amp; Google DeepMind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482183"/>
              </p:ext>
            </p:extLst>
          </p:nvPr>
        </p:nvGraphicFramePr>
        <p:xfrm>
          <a:off x="1143000" y="9596997"/>
          <a:ext cx="12620625" cy="2840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32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41529">
                <a:tc>
                  <a:txBody>
                    <a:bodyPr/>
                    <a:lstStyle/>
                    <a:p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Доля правильных слов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%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57901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Профессиональный чтец по губам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26.2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63200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Модель</a:t>
                      </a:r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cs typeface="Arial" panose="020B0604020202020204" pitchFamily="34" charset="0"/>
                        </a:rPr>
                        <a:t>*</a:t>
                      </a:r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LSTM</a:t>
                      </a:r>
                      <a:r>
                        <a:rPr lang="en-US" sz="4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+ CNN</a:t>
                      </a:r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)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46.8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50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</a:t>
            </a:r>
            <a:r>
              <a:rPr lang="ru-RU" dirty="0" err="1" smtClean="0"/>
              <a:t>го</a:t>
            </a:r>
            <a:endParaRPr lang="ru-RU" dirty="0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https://www.britgo.org/intro/intro2.htm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l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9</a:t>
            </a:r>
            <a:endParaRPr lang="ru-RU"/>
          </a:p>
        </p:txBody>
      </p:sp>
      <p:pic>
        <p:nvPicPr>
          <p:cNvPr id="8" name="Picture 2" descr="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41" y="2278800"/>
            <a:ext cx="12709109" cy="9540000"/>
          </a:xfrm>
          <a:prstGeom prst="rect">
            <a:avLst/>
          </a:prstGeom>
        </p:spPr>
      </p:pic>
      <p:pic>
        <p:nvPicPr>
          <p:cNvPr id="6" name="Picture 2" descr="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9"/>
          <a:stretch/>
        </p:blipFill>
        <p:spPr>
          <a:xfrm>
            <a:off x="14350899" y="102388"/>
            <a:ext cx="4709107" cy="4644000"/>
          </a:xfrm>
          <a:prstGeom prst="rect">
            <a:avLst/>
          </a:prstGeom>
        </p:spPr>
      </p:pic>
      <p:pic>
        <p:nvPicPr>
          <p:cNvPr id="7" name="Picture 3" descr="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0" b="3229"/>
          <a:stretch/>
        </p:blipFill>
        <p:spPr>
          <a:xfrm>
            <a:off x="18779206" y="39433"/>
            <a:ext cx="4860000" cy="4752000"/>
          </a:xfrm>
          <a:prstGeom prst="rect">
            <a:avLst/>
          </a:prstGeom>
        </p:spPr>
      </p:pic>
      <p:pic>
        <p:nvPicPr>
          <p:cNvPr id="9" name="Picture 4" descr="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/>
        </p:blipFill>
        <p:spPr>
          <a:xfrm>
            <a:off x="19005645" y="4950000"/>
            <a:ext cx="4633561" cy="4608000"/>
          </a:xfrm>
          <a:prstGeom prst="rect">
            <a:avLst/>
          </a:prstGeom>
        </p:spPr>
      </p:pic>
      <p:pic>
        <p:nvPicPr>
          <p:cNvPr id="10" name="Picture 5" descr="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4316" y="7621200"/>
            <a:ext cx="4302270" cy="506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7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10</a:t>
            </a:r>
            <a:endParaRPr lang="ru-RU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0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 descr="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11</a:t>
            </a:r>
            <a:endParaRPr lang="ru-RU"/>
          </a:p>
        </p:txBody>
      </p:sp>
      <p:pic>
        <p:nvPicPr>
          <p:cNvPr id="6" name="Picture 2" descr="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  <p:sp>
        <p:nvSpPr>
          <p:cNvPr id="7" name="Заголовок 1" descr=" 7"/>
          <p:cNvSpPr txBox="1">
            <a:spLocks/>
          </p:cNvSpPr>
          <p:nvPr/>
        </p:nvSpPr>
        <p:spPr>
          <a:xfrm>
            <a:off x="973868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/>
                </a:solidFill>
              </a:rPr>
              <a:t>AlphaGo</a:t>
            </a:r>
            <a:r>
              <a:rPr lang="en-US" dirty="0" smtClean="0">
                <a:solidFill>
                  <a:schemeClr val="bg1"/>
                </a:solidFill>
              </a:rPr>
              <a:t> vs Lee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Sedol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Заголовок 1" descr=" 8"/>
          <p:cNvSpPr txBox="1">
            <a:spLocks/>
          </p:cNvSpPr>
          <p:nvPr/>
        </p:nvSpPr>
        <p:spPr>
          <a:xfrm>
            <a:off x="18952399" y="12444313"/>
            <a:ext cx="6316606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Март 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39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 descr="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11</a:t>
            </a:r>
            <a:endParaRPr lang="ru-RU"/>
          </a:p>
        </p:txBody>
      </p:sp>
      <p:pic>
        <p:nvPicPr>
          <p:cNvPr id="6" name="Picture 2" descr="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  <p:sp>
        <p:nvSpPr>
          <p:cNvPr id="7" name="Заголовок 1" descr=" 7"/>
          <p:cNvSpPr txBox="1">
            <a:spLocks/>
          </p:cNvSpPr>
          <p:nvPr/>
        </p:nvSpPr>
        <p:spPr>
          <a:xfrm>
            <a:off x="973868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/>
                </a:solidFill>
              </a:rPr>
              <a:t>AlphaGo</a:t>
            </a:r>
            <a:r>
              <a:rPr lang="en-US" dirty="0" smtClean="0">
                <a:solidFill>
                  <a:schemeClr val="bg1"/>
                </a:solidFill>
              </a:rPr>
              <a:t> vs Lee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Sedol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Заголовок 1" descr=" 8"/>
          <p:cNvSpPr txBox="1">
            <a:spLocks/>
          </p:cNvSpPr>
          <p:nvPr/>
        </p:nvSpPr>
        <p:spPr>
          <a:xfrm>
            <a:off x="1126268" y="17297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       </a:t>
            </a:r>
            <a:r>
              <a:rPr lang="en-US" dirty="0" smtClean="0">
                <a:solidFill>
                  <a:schemeClr val="bg1"/>
                </a:solidFill>
              </a:rPr>
              <a:t>          </a:t>
            </a:r>
            <a:r>
              <a:rPr lang="ru-RU" dirty="0" smtClean="0">
                <a:solidFill>
                  <a:schemeClr val="bg1"/>
                </a:solidFill>
              </a:rPr>
              <a:t> 4 :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Заголовок 1" descr=" 8"/>
          <p:cNvSpPr txBox="1">
            <a:spLocks/>
          </p:cNvSpPr>
          <p:nvPr/>
        </p:nvSpPr>
        <p:spPr>
          <a:xfrm>
            <a:off x="18952399" y="12444313"/>
            <a:ext cx="6316606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Март 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5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12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2089553"/>
            <a:ext cx="19888829" cy="10110847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6848806" y="4947250"/>
            <a:ext cx="11066400" cy="34371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>
                <a:solidFill>
                  <a:schemeClr val="tx1"/>
                </a:solidFill>
              </a:rPr>
              <a:t>0 дней</a:t>
            </a:r>
          </a:p>
          <a:p>
            <a:r>
              <a:rPr lang="ru-RU" sz="4800" dirty="0">
                <a:solidFill>
                  <a:schemeClr val="tx1"/>
                </a:solidFill>
              </a:rPr>
              <a:t>У </a:t>
            </a:r>
            <a:r>
              <a:rPr lang="ru-RU" sz="4800" dirty="0" err="1">
                <a:solidFill>
                  <a:schemeClr val="tx1"/>
                </a:solidFill>
              </a:rPr>
              <a:t>AlphaGo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на входе никаких априорных знаний – только правила </a:t>
            </a:r>
            <a:r>
              <a:rPr lang="ru-RU" sz="4800" dirty="0" smtClean="0">
                <a:solidFill>
                  <a:schemeClr val="tx1"/>
                </a:solidFill>
              </a:rPr>
              <a:t>игры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24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13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2" y="2089553"/>
            <a:ext cx="19793502" cy="1011084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2592799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ru-RU" sz="4000" dirty="0" smtClean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7"/>
            <a:ext cx="12592800" cy="196635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 smtClean="0">
                <a:solidFill>
                  <a:schemeClr val="tx1"/>
                </a:solidFill>
              </a:rPr>
              <a:t>3 дня</a:t>
            </a:r>
            <a:endParaRPr lang="ru-RU" sz="4800" b="1" dirty="0">
              <a:solidFill>
                <a:schemeClr val="tx1"/>
              </a:solidFill>
            </a:endParaRPr>
          </a:p>
          <a:p>
            <a:r>
              <a:rPr lang="ru-RU" sz="4800" dirty="0" err="1" smtClean="0">
                <a:solidFill>
                  <a:schemeClr val="tx1"/>
                </a:solidFill>
              </a:rPr>
              <a:t>AlphaGo</a:t>
            </a:r>
            <a:r>
              <a:rPr lang="ru-RU" sz="4800" dirty="0" smtClean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smtClean="0">
                <a:solidFill>
                  <a:schemeClr val="tx1"/>
                </a:solidFill>
              </a:rPr>
              <a:t>обыгрывает </a:t>
            </a:r>
            <a:r>
              <a:rPr lang="ru-RU" sz="4800" dirty="0" err="1">
                <a:solidFill>
                  <a:schemeClr val="tx1"/>
                </a:solidFill>
              </a:rPr>
              <a:t>AlphaGo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en-US" sz="4800" dirty="0" smtClean="0">
                <a:solidFill>
                  <a:schemeClr val="tx1"/>
                </a:solidFill>
              </a:rPr>
              <a:t>Lee</a:t>
            </a:r>
          </a:p>
        </p:txBody>
      </p:sp>
    </p:spTree>
    <p:extLst>
      <p:ext uri="{BB962C8B-B14F-4D97-AF65-F5344CB8AC3E}">
        <p14:creationId xmlns:p14="http://schemas.microsoft.com/office/powerpoint/2010/main" val="136487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14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2" y="2092934"/>
            <a:ext cx="19793502" cy="101040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3356000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ru-RU" sz="4000" dirty="0" smtClean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6"/>
            <a:ext cx="12592800" cy="40371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smtClean="0">
                <a:solidFill>
                  <a:schemeClr val="tx1"/>
                </a:solidFill>
              </a:rPr>
              <a:t>21</a:t>
            </a:r>
            <a:r>
              <a:rPr lang="ru-RU" sz="4800" b="1" dirty="0" smtClean="0">
                <a:solidFill>
                  <a:schemeClr val="tx1"/>
                </a:solidFill>
              </a:rPr>
              <a:t> день</a:t>
            </a:r>
            <a:endParaRPr lang="ru-RU" sz="4800" b="1" dirty="0">
              <a:solidFill>
                <a:schemeClr val="tx1"/>
              </a:solidFill>
            </a:endParaRPr>
          </a:p>
          <a:p>
            <a:r>
              <a:rPr lang="ru-RU" sz="4800" dirty="0" err="1" smtClean="0">
                <a:solidFill>
                  <a:schemeClr val="tx1"/>
                </a:solidFill>
              </a:rPr>
              <a:t>AlphaGo</a:t>
            </a:r>
            <a:r>
              <a:rPr lang="ru-RU" sz="4800" dirty="0" smtClean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smtClean="0">
                <a:solidFill>
                  <a:schemeClr val="tx1"/>
                </a:solidFill>
              </a:rPr>
              <a:t>достигает уровня предыдущей версии </a:t>
            </a:r>
            <a:r>
              <a:rPr lang="en-US" sz="4800" dirty="0" err="1" smtClean="0">
                <a:solidFill>
                  <a:schemeClr val="tx1"/>
                </a:solidFill>
              </a:rPr>
              <a:t>AlphaGo</a:t>
            </a:r>
            <a:r>
              <a:rPr lang="en-US" sz="4800" dirty="0" smtClean="0">
                <a:solidFill>
                  <a:schemeClr val="tx1"/>
                </a:solidFill>
              </a:rPr>
              <a:t> Master, </a:t>
            </a:r>
            <a:r>
              <a:rPr lang="ru-RU" sz="4800" dirty="0" smtClean="0">
                <a:solidFill>
                  <a:schemeClr val="tx1"/>
                </a:solidFill>
              </a:rPr>
              <a:t>обученную с использованием игр профессионалов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38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15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04" y="2092934"/>
            <a:ext cx="19514618" cy="101040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3356000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ru-RU" sz="4000" dirty="0" smtClean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6"/>
            <a:ext cx="12592800" cy="40371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 smtClean="0">
                <a:solidFill>
                  <a:schemeClr val="tx1"/>
                </a:solidFill>
              </a:rPr>
              <a:t>40 дней</a:t>
            </a:r>
            <a:endParaRPr lang="ru-RU" sz="4800" b="1" dirty="0">
              <a:solidFill>
                <a:schemeClr val="tx1"/>
              </a:solidFill>
            </a:endParaRPr>
          </a:p>
          <a:p>
            <a:r>
              <a:rPr lang="ru-RU" sz="4800" dirty="0" err="1" smtClean="0">
                <a:solidFill>
                  <a:schemeClr val="tx1"/>
                </a:solidFill>
              </a:rPr>
              <a:t>AlphaGo</a:t>
            </a:r>
            <a:r>
              <a:rPr lang="ru-RU" sz="4800" dirty="0" smtClean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smtClean="0">
                <a:solidFill>
                  <a:schemeClr val="tx1"/>
                </a:solidFill>
              </a:rPr>
              <a:t>превосходит все предыдущие версии и с нуля становится лучшим игроком в </a:t>
            </a:r>
            <a:r>
              <a:rPr lang="ru-RU" sz="4800" dirty="0" err="1" smtClean="0">
                <a:solidFill>
                  <a:schemeClr val="tx1"/>
                </a:solidFill>
              </a:rPr>
              <a:t>Го</a:t>
            </a:r>
            <a:r>
              <a:rPr lang="ru-RU" sz="4800" dirty="0" smtClean="0">
                <a:solidFill>
                  <a:schemeClr val="tx1"/>
                </a:solidFill>
              </a:rPr>
              <a:t> в мире, без использования исторических данных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39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3200" smtClean="0"/>
              <a:t>10.10.</a:t>
            </a:r>
            <a:r>
              <a:rPr lang="en-US" sz="3200" smtClean="0"/>
              <a:t>201</a:t>
            </a:r>
            <a:r>
              <a:rPr lang="ru-RU" sz="3200" smtClean="0"/>
              <a:t>8 – Алисе 1 год! 			</a:t>
            </a:r>
            <a:r>
              <a:rPr lang="en-US" sz="3200" smtClean="0">
                <a:hlinkClick r:id="rId3"/>
              </a:rPr>
              <a:t>https://alice.yandex.r</a:t>
            </a:r>
            <a:r>
              <a:rPr lang="en-US" sz="3200" smtClean="0"/>
              <a:t>u</a:t>
            </a:r>
            <a:r>
              <a:rPr lang="ru-RU" sz="3200" smtClean="0"/>
              <a:t> </a:t>
            </a:r>
            <a:endParaRPr lang="en-US" sz="32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16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42" y="370800"/>
            <a:ext cx="19453453" cy="11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4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424236"/>
            <a:ext cx="18317482" cy="7249764"/>
          </a:xfrm>
        </p:spPr>
        <p:txBody>
          <a:bodyPr/>
          <a:lstStyle/>
          <a:p>
            <a:r>
              <a:rPr lang="ru-RU" dirty="0"/>
              <a:t>Влияние интернета </a:t>
            </a:r>
            <a:r>
              <a:rPr lang="ru-RU" dirty="0" smtClean="0"/>
              <a:t>ИТ на </a:t>
            </a:r>
            <a:r>
              <a:rPr lang="ru-RU" dirty="0"/>
              <a:t>искусственный интеллект и настоящее образование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48002" y="11437410"/>
            <a:ext cx="18302487" cy="1144590"/>
          </a:xfrm>
        </p:spPr>
        <p:txBody>
          <a:bodyPr/>
          <a:lstStyle/>
          <a:p>
            <a:r>
              <a:rPr lang="ru-RU" dirty="0" smtClean="0"/>
              <a:t>Александр </a:t>
            </a:r>
            <a:r>
              <a:rPr lang="ru-RU" dirty="0" err="1" smtClean="0"/>
              <a:t>Авдюшенко</a:t>
            </a:r>
            <a:endParaRPr lang="ru-RU" dirty="0" smtClean="0"/>
          </a:p>
          <a:p>
            <a:r>
              <a:rPr lang="ru-RU" dirty="0" smtClean="0"/>
              <a:t>куратор </a:t>
            </a:r>
            <a:r>
              <a:rPr lang="ru-RU" dirty="0" smtClean="0"/>
              <a:t>академических программ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17</a:t>
            </a: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06" y="45899"/>
            <a:ext cx="21748884" cy="1359305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349606" y="12200400"/>
            <a:ext cx="1144800" cy="11448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6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себе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 dirty="0"/>
          </a:p>
        </p:txBody>
      </p:sp>
      <p:grpSp>
        <p:nvGrpSpPr>
          <p:cNvPr id="5" name="Группа 4"/>
          <p:cNvGrpSpPr>
            <a:grpSpLocks/>
          </p:cNvGrpSpPr>
          <p:nvPr/>
        </p:nvGrpSpPr>
        <p:grpSpPr bwMode="auto">
          <a:xfrm>
            <a:off x="1143000" y="9910800"/>
            <a:ext cx="1828800" cy="3084512"/>
            <a:chOff x="6896" y="1124744"/>
            <a:chExt cx="1828800" cy="3084011"/>
          </a:xfrm>
        </p:grpSpPr>
        <p:pic>
          <p:nvPicPr>
            <p:cNvPr id="6" name="Рисунок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6" y="1124744"/>
              <a:ext cx="1828800" cy="234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Прямоугольник 3"/>
            <p:cNvSpPr/>
            <p:nvPr/>
          </p:nvSpPr>
          <p:spPr>
            <a:xfrm>
              <a:off x="395834" y="3500845"/>
              <a:ext cx="1000125" cy="7079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2003</a:t>
              </a:r>
            </a:p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медаль</a:t>
              </a:r>
            </a:p>
          </p:txBody>
        </p:sp>
      </p:grpSp>
      <p:grpSp>
        <p:nvGrpSpPr>
          <p:cNvPr id="8" name="Группа 7"/>
          <p:cNvGrpSpPr>
            <a:grpSpLocks/>
          </p:cNvGrpSpPr>
          <p:nvPr/>
        </p:nvGrpSpPr>
        <p:grpSpPr bwMode="auto">
          <a:xfrm>
            <a:off x="3414406" y="8386739"/>
            <a:ext cx="4579199" cy="4576861"/>
            <a:chOff x="1495295" y="1825713"/>
            <a:chExt cx="3220721" cy="3408302"/>
          </a:xfrm>
        </p:grpSpPr>
        <p:pic>
          <p:nvPicPr>
            <p:cNvPr id="9" name="Рисунок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475" y="1825713"/>
              <a:ext cx="1506101" cy="1603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Прямоугольник 28"/>
            <p:cNvSpPr/>
            <p:nvPr/>
          </p:nvSpPr>
          <p:spPr>
            <a:xfrm>
              <a:off x="1495295" y="3480083"/>
              <a:ext cx="1781064" cy="8938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2007</a:t>
              </a:r>
            </a:p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бакалавр</a:t>
              </a:r>
            </a:p>
          </p:txBody>
        </p:sp>
        <p:sp>
          <p:nvSpPr>
            <p:cNvPr id="11" name="Прямоугольник 29"/>
            <p:cNvSpPr/>
            <p:nvPr/>
          </p:nvSpPr>
          <p:spPr>
            <a:xfrm>
              <a:off x="3276359" y="3480083"/>
              <a:ext cx="1439657" cy="175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2009</a:t>
              </a:r>
            </a:p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магистр</a:t>
              </a:r>
            </a:p>
          </p:txBody>
        </p:sp>
      </p:grpSp>
      <p:grpSp>
        <p:nvGrpSpPr>
          <p:cNvPr id="13" name="Группа 6"/>
          <p:cNvGrpSpPr>
            <a:grpSpLocks/>
          </p:cNvGrpSpPr>
          <p:nvPr/>
        </p:nvGrpSpPr>
        <p:grpSpPr bwMode="auto">
          <a:xfrm>
            <a:off x="8795331" y="7400662"/>
            <a:ext cx="2251075" cy="2891738"/>
            <a:chOff x="4697529" y="1377910"/>
            <a:chExt cx="2250735" cy="2890969"/>
          </a:xfrm>
        </p:grpSpPr>
        <p:pic>
          <p:nvPicPr>
            <p:cNvPr id="14" name="Рисунок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7529" y="1377910"/>
              <a:ext cx="2250735" cy="129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Прямоугольник 32"/>
            <p:cNvSpPr/>
            <p:nvPr/>
          </p:nvSpPr>
          <p:spPr>
            <a:xfrm>
              <a:off x="4697529" y="3068869"/>
              <a:ext cx="2250735" cy="12000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2014</a:t>
              </a:r>
            </a:p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к.ф.-м.н.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572806" y="5713200"/>
            <a:ext cx="2474223" cy="2277336"/>
            <a:chOff x="12757429" y="3601227"/>
            <a:chExt cx="2474223" cy="2277336"/>
          </a:xfrm>
        </p:grpSpPr>
        <p:pic>
          <p:nvPicPr>
            <p:cNvPr id="17" name="Изображение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57429" y="3601227"/>
              <a:ext cx="2474223" cy="68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Прямоугольник 32"/>
            <p:cNvSpPr/>
            <p:nvPr/>
          </p:nvSpPr>
          <p:spPr bwMode="auto">
            <a:xfrm>
              <a:off x="12795954" y="4678234"/>
              <a:ext cx="225107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2016</a:t>
              </a:r>
              <a:endPara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Textbook New" pitchFamily="34" charset="-52"/>
              </a:endParaRPr>
            </a:p>
            <a:p>
              <a:pPr algn="ctr">
                <a:defRPr/>
              </a:pPr>
              <a:r>
                <a:rPr lang="ru-RU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ШАД</a:t>
              </a:r>
              <a:endPara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Textbook New" pitchFamily="34" charset="-5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6387433" y="3423600"/>
            <a:ext cx="2672573" cy="2413304"/>
            <a:chOff x="16769033" y="3465259"/>
            <a:chExt cx="2672573" cy="2413304"/>
          </a:xfrm>
        </p:grpSpPr>
        <p:pic>
          <p:nvPicPr>
            <p:cNvPr id="21" name="Picture 17" descr="http://www.funlib.ru/cimg/2014/101420/340641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09" t="22437" r="5833" b="27339"/>
            <a:stretch>
              <a:fillRect/>
            </a:stretch>
          </p:blipFill>
          <p:spPr bwMode="auto">
            <a:xfrm>
              <a:off x="16993554" y="3465259"/>
              <a:ext cx="2376014" cy="1058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Прямоугольник 32"/>
            <p:cNvSpPr/>
            <p:nvPr/>
          </p:nvSpPr>
          <p:spPr bwMode="auto">
            <a:xfrm>
              <a:off x="16769033" y="4678234"/>
              <a:ext cx="267257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2015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 </a:t>
              </a:r>
              <a:r>
                <a:rPr lang="ru-RU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-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 </a:t>
              </a:r>
              <a:r>
                <a:rPr lang="ru-RU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2018</a:t>
              </a:r>
              <a:endPara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Textbook New" pitchFamily="34" charset="-52"/>
              </a:endParaRPr>
            </a:p>
            <a:p>
              <a:pPr algn="ctr">
                <a:defRPr/>
              </a:pPr>
              <a:r>
                <a:rPr lang="ru-RU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аналитик</a:t>
              </a:r>
              <a:endPara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Textbook New" pitchFamily="34" charset="-52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900256" y="1391896"/>
            <a:ext cx="2594150" cy="2413304"/>
            <a:chOff x="20241958" y="3465259"/>
            <a:chExt cx="2594150" cy="241330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11234" y="3465259"/>
              <a:ext cx="2424874" cy="855560"/>
            </a:xfrm>
            <a:prstGeom prst="rect">
              <a:avLst/>
            </a:prstGeom>
          </p:spPr>
        </p:pic>
        <p:sp>
          <p:nvSpPr>
            <p:cNvPr id="24" name="Прямоугольник 32"/>
            <p:cNvSpPr/>
            <p:nvPr/>
          </p:nvSpPr>
          <p:spPr bwMode="auto">
            <a:xfrm>
              <a:off x="20241958" y="4678234"/>
              <a:ext cx="259415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201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6 </a:t>
              </a:r>
              <a:r>
                <a:rPr lang="ru-RU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-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 …</a:t>
              </a:r>
              <a:endPara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Textbook New" pitchFamily="34" charset="-52"/>
              </a:endParaRPr>
            </a:p>
            <a:p>
              <a:pPr algn="ctr">
                <a:defRPr/>
              </a:pPr>
              <a:r>
                <a:rPr lang="ru-RU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куратор</a:t>
              </a:r>
              <a:endPara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Textbook New" pitchFamily="34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35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Влияние интернета на образование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01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233" y="-1828800"/>
            <a:ext cx="25372094" cy="16914729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0" y="-123900"/>
            <a:ext cx="24784006" cy="13954200"/>
          </a:xfrm>
          <a:prstGeom prst="rect">
            <a:avLst/>
          </a:prstGeom>
          <a:solidFill>
            <a:schemeClr val="tx1"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43206" y="6512793"/>
            <a:ext cx="22988365" cy="1511300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pPr algn="ctr">
              <a:lnSpc>
                <a:spcPts val="11000"/>
              </a:lnSpc>
            </a:pPr>
            <a:r>
              <a:rPr lang="ru-RU" sz="12000" dirty="0">
                <a:solidFill>
                  <a:schemeClr val="bg1"/>
                </a:solidFill>
                <a:latin typeface="+mn-lt"/>
              </a:rPr>
              <a:t>Школа </a:t>
            </a:r>
            <a:br>
              <a:rPr lang="ru-RU" sz="12000" dirty="0">
                <a:solidFill>
                  <a:schemeClr val="bg1"/>
                </a:solidFill>
                <a:latin typeface="+mn-lt"/>
              </a:rPr>
            </a:br>
            <a:r>
              <a:rPr lang="ru-RU" sz="12000" dirty="0">
                <a:solidFill>
                  <a:schemeClr val="bg1"/>
                </a:solidFill>
                <a:latin typeface="+mn-lt"/>
              </a:rPr>
              <a:t>анализа данных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6467207" y="9497070"/>
            <a:ext cx="11448000" cy="1159916"/>
          </a:xfrm>
          <a:prstGeom prst="rect">
            <a:avLst/>
          </a:prstGeom>
        </p:spPr>
        <p:txBody>
          <a:bodyPr/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Высокие технологии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современная наука</a:t>
            </a:r>
          </a:p>
        </p:txBody>
      </p:sp>
    </p:spTree>
    <p:extLst>
      <p:ext uri="{BB962C8B-B14F-4D97-AF65-F5344CB8AC3E}">
        <p14:creationId xmlns:p14="http://schemas.microsoft.com/office/powerpoint/2010/main" val="173780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r>
              <a:rPr lang="en-US" dirty="0" smtClean="0"/>
              <a:t>CS</a:t>
            </a:r>
            <a:r>
              <a:rPr lang="en" dirty="0" smtClean="0"/>
              <a:t> центр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831146" y="3276700"/>
            <a:ext cx="22720121" cy="910980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indent="0" algn="ctr">
              <a:buNone/>
            </a:pPr>
            <a:r>
              <a:rPr lang="en" dirty="0"/>
              <a:t>Совместный проект Школы анализа данных Яндекса и JetBrains</a:t>
            </a:r>
            <a:endParaRPr dirty="0"/>
          </a:p>
          <a:p>
            <a:pPr indent="0">
              <a:buNone/>
            </a:pPr>
            <a:endParaRPr dirty="0"/>
          </a:p>
          <a:p>
            <a:pPr indent="0">
              <a:buNone/>
            </a:pPr>
            <a:endParaRPr dirty="0"/>
          </a:p>
          <a:p>
            <a:pPr indent="0">
              <a:buNone/>
            </a:pPr>
            <a:endParaRPr dirty="0"/>
          </a:p>
          <a:p>
            <a:pPr indent="0">
              <a:buNone/>
            </a:pPr>
            <a:endParaRPr dirty="0"/>
          </a:p>
          <a:p>
            <a:pPr indent="0">
              <a:buNone/>
            </a:pPr>
            <a:endParaRPr dirty="0"/>
          </a:p>
          <a:p>
            <a:pPr>
              <a:buSzPct val="101000"/>
            </a:pPr>
            <a:r>
              <a:rPr lang="en" dirty="0"/>
              <a:t>Курсы по двух- или трёхлетней бесплатной очной программе</a:t>
            </a:r>
            <a:endParaRPr dirty="0"/>
          </a:p>
          <a:p>
            <a:pPr lvl="1" indent="-880478">
              <a:spcBef>
                <a:spcPts val="0"/>
              </a:spcBef>
              <a:buSzPct val="101000"/>
            </a:pPr>
            <a:r>
              <a:rPr lang="en" sz="4266" dirty="0"/>
              <a:t>Анализ данных</a:t>
            </a:r>
            <a:endParaRPr sz="4266" dirty="0"/>
          </a:p>
          <a:p>
            <a:pPr lvl="1" indent="-880478">
              <a:spcBef>
                <a:spcPts val="0"/>
              </a:spcBef>
              <a:buSzPct val="101000"/>
            </a:pPr>
            <a:r>
              <a:rPr lang="en" sz="4266" dirty="0"/>
              <a:t>Разработка ПО</a:t>
            </a:r>
            <a:endParaRPr dirty="0">
              <a:highlight>
                <a:srgbClr val="FFFF00"/>
              </a:highlight>
            </a:endParaRPr>
          </a:p>
          <a:p>
            <a:pPr>
              <a:buSzPct val="101000"/>
            </a:pPr>
            <a:r>
              <a:rPr lang="en" dirty="0"/>
              <a:t>Практики от сотрудников IT-компаний и институтов СО РАН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6763" y="4707140"/>
            <a:ext cx="3075552" cy="33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 descr="yandexdataschool.png"/>
          <p:cNvPicPr preferRelativeResize="0"/>
          <p:nvPr/>
        </p:nvPicPr>
        <p:blipFill rotWithShape="1">
          <a:blip r:embed="rId4">
            <a:alphaModFix/>
          </a:blip>
          <a:srcRect l="-836"/>
          <a:stretch/>
        </p:blipFill>
        <p:spPr>
          <a:xfrm>
            <a:off x="7210096" y="5402472"/>
            <a:ext cx="4501648" cy="1938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16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r>
              <a:rPr lang="en" dirty="0"/>
              <a:t>Очные занятия</a:t>
            </a:r>
            <a:endParaRPr dirty="0"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718486" y="11957334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marL="0" indent="0">
              <a:spcAft>
                <a:spcPts val="4266"/>
              </a:spcAft>
              <a:buNone/>
            </a:pPr>
            <a:r>
              <a:rPr lang="en" dirty="0"/>
              <a:t>По будням с 18:10 и по </a:t>
            </a:r>
            <a:r>
              <a:rPr lang="en" dirty="0" smtClean="0"/>
              <a:t>субботам</a:t>
            </a:r>
            <a:endParaRPr dirty="0"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73" y="3120578"/>
            <a:ext cx="12712740" cy="848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4130" y="3120577"/>
            <a:ext cx="10609912" cy="8487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940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r>
              <a:rPr lang="en" dirty="0"/>
              <a:t>Базовые курсы направлений</a:t>
            </a:r>
            <a:endParaRPr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graphicFrame>
        <p:nvGraphicFramePr>
          <p:cNvPr id="94" name="Google Shape;94;p18"/>
          <p:cNvGraphicFramePr/>
          <p:nvPr>
            <p:extLst>
              <p:ext uri="{D42A27DB-BD31-4B8C-83A1-F6EECF244321}">
                <p14:modId xmlns:p14="http://schemas.microsoft.com/office/powerpoint/2010/main" val="3156354510"/>
              </p:ext>
            </p:extLst>
          </p:nvPr>
        </p:nvGraphicFramePr>
        <p:xfrm>
          <a:off x="831114" y="2917390"/>
          <a:ext cx="22720120" cy="944818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370326"/>
                <a:gridCol w="11349794"/>
              </a:tblGrid>
              <a:tr h="157469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300" b="1" dirty="0">
                          <a:latin typeface="+mj-lt"/>
                          <a:ea typeface="Roboto"/>
                          <a:cs typeface="Roboto"/>
                          <a:sym typeface="Roboto"/>
                        </a:rPr>
                        <a:t>Анализ данных</a:t>
                      </a:r>
                      <a:endParaRPr sz="4300" b="1" dirty="0">
                        <a:latin typeface="+mj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195" marR="76195" marT="50797" marB="50797" anchor="ctr">
                    <a:lnL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300" b="1" dirty="0">
                          <a:latin typeface="+mj-lt"/>
                          <a:ea typeface="Roboto"/>
                          <a:cs typeface="Roboto"/>
                          <a:sym typeface="Roboto"/>
                        </a:rPr>
                        <a:t>Разработка ПО</a:t>
                      </a:r>
                      <a:endParaRPr sz="4300" b="1" dirty="0">
                        <a:latin typeface="+mj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195" marR="76195" marT="50797" marB="50797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574697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300" dirty="0">
                          <a:latin typeface="+mj-lt"/>
                          <a:ea typeface="Roboto Light"/>
                          <a:cs typeface="Roboto Light"/>
                          <a:sym typeface="Roboto Light"/>
                        </a:rPr>
                        <a:t>Алгоритмы и структуры данных, части 1 и 2</a:t>
                      </a:r>
                      <a:endParaRPr sz="4300" dirty="0">
                        <a:latin typeface="+mj-l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76195" marR="76195" marT="50797" marB="50797" anchor="ctr">
                    <a:lnL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574697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300" dirty="0">
                          <a:latin typeface="+mj-lt"/>
                          <a:ea typeface="Roboto Light"/>
                          <a:cs typeface="Roboto Light"/>
                          <a:sym typeface="Roboto Light"/>
                        </a:rPr>
                        <a:t>Математика: дискретный анализ/теория вероятностей/линейная алгебра</a:t>
                      </a:r>
                      <a:endParaRPr sz="4300" dirty="0">
                        <a:latin typeface="+mj-l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76195" marR="76195" marT="50797" marB="50797" anchor="ctr">
                    <a:lnL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574697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300" dirty="0">
                          <a:latin typeface="+mj-lt"/>
                          <a:ea typeface="Roboto Light"/>
                          <a:cs typeface="Roboto Light"/>
                          <a:sym typeface="Roboto Light"/>
                        </a:rPr>
                        <a:t>Программирование: C++/Java/Python/Kotlin</a:t>
                      </a:r>
                      <a:endParaRPr sz="4300" dirty="0">
                        <a:latin typeface="+mj-l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76195" marR="76195" marT="50797" marB="50797" anchor="ctr">
                    <a:lnL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57469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300" dirty="0">
                          <a:latin typeface="+mj-lt"/>
                          <a:ea typeface="Roboto Light"/>
                          <a:cs typeface="Roboto Light"/>
                          <a:sym typeface="Roboto Light"/>
                        </a:rPr>
                        <a:t>Машинное обучение, часть 1</a:t>
                      </a:r>
                      <a:endParaRPr sz="4300" dirty="0">
                        <a:latin typeface="+mj-l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76195" marR="76195" marT="50797" marB="50797" anchor="ctr">
                    <a:lnL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4300" dirty="0">
                          <a:solidFill>
                            <a:schemeClr val="dk1"/>
                          </a:solidFill>
                          <a:latin typeface="+mj-lt"/>
                          <a:ea typeface="Roboto Light"/>
                          <a:cs typeface="Roboto Light"/>
                          <a:sym typeface="Roboto Light"/>
                        </a:rPr>
                        <a:t>Функциональное программирование</a:t>
                      </a:r>
                      <a:endParaRPr sz="4300" dirty="0">
                        <a:latin typeface="+mj-l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76195" marR="76195" marT="50797" marB="50797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57469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300" dirty="0">
                          <a:latin typeface="+mj-lt"/>
                          <a:ea typeface="Roboto Light"/>
                          <a:cs typeface="Roboto Light"/>
                          <a:sym typeface="Roboto Light"/>
                        </a:rPr>
                        <a:t>Машинное обучение, часть 2</a:t>
                      </a:r>
                      <a:endParaRPr sz="4300" dirty="0">
                        <a:latin typeface="+mj-l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76195" marR="76195" marT="50797" marB="50797" anchor="ctr">
                    <a:lnL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300" dirty="0">
                          <a:latin typeface="+mj-lt"/>
                          <a:ea typeface="Roboto Light"/>
                          <a:cs typeface="Roboto Light"/>
                          <a:sym typeface="Roboto Light"/>
                        </a:rPr>
                        <a:t>Языки программирования и компиляторы</a:t>
                      </a:r>
                      <a:endParaRPr sz="4300" dirty="0">
                        <a:latin typeface="+mj-l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76195" marR="76195" marT="50797" marB="50797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166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r>
              <a:rPr lang="en" dirty="0"/>
              <a:t>Спецкурсы</a:t>
            </a:r>
            <a:endParaRPr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831146" y="3073513"/>
            <a:ext cx="22720121" cy="910980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indent="-880478">
              <a:buSzPts val="1600"/>
              <a:buChar char="–"/>
            </a:pPr>
            <a:r>
              <a:rPr lang="en" sz="4266" dirty="0"/>
              <a:t>Основы проектирования приложений</a:t>
            </a:r>
            <a:endParaRPr sz="4266" dirty="0"/>
          </a:p>
          <a:p>
            <a:pPr indent="-880478">
              <a:buSzPts val="1600"/>
              <a:buChar char="–"/>
            </a:pPr>
            <a:r>
              <a:rPr lang="en" sz="4266" dirty="0"/>
              <a:t>Программирование под Android</a:t>
            </a:r>
            <a:endParaRPr sz="4266" dirty="0"/>
          </a:p>
          <a:p>
            <a:pPr indent="-880478">
              <a:buSzPts val="1600"/>
              <a:buChar char="–"/>
            </a:pPr>
            <a:r>
              <a:rPr lang="en" sz="4266" dirty="0"/>
              <a:t>Сетевые технологии</a:t>
            </a:r>
            <a:endParaRPr sz="4266" dirty="0"/>
          </a:p>
          <a:p>
            <a:pPr indent="-880478">
              <a:buSzPts val="1600"/>
              <a:buChar char="–"/>
            </a:pPr>
            <a:r>
              <a:rPr lang="en" sz="4266" dirty="0"/>
              <a:t>Программирование на Rust</a:t>
            </a:r>
            <a:endParaRPr sz="4266" dirty="0"/>
          </a:p>
          <a:p>
            <a:pPr indent="-880478">
              <a:buSzPts val="1600"/>
              <a:buChar char="–"/>
            </a:pPr>
            <a:r>
              <a:rPr lang="en" sz="4266" dirty="0"/>
              <a:t>Теория игр</a:t>
            </a:r>
            <a:endParaRPr sz="4266" dirty="0"/>
          </a:p>
          <a:p>
            <a:pPr indent="-880478">
              <a:buSzPts val="1600"/>
              <a:buChar char="–"/>
            </a:pPr>
            <a:r>
              <a:rPr lang="en" sz="4266" dirty="0"/>
              <a:t>Введение в лингвистику</a:t>
            </a:r>
            <a:endParaRPr sz="4266" dirty="0"/>
          </a:p>
          <a:p>
            <a:pPr indent="-880478">
              <a:buSzPts val="1600"/>
              <a:buChar char="–"/>
            </a:pPr>
            <a:r>
              <a:rPr lang="en" sz="4266" dirty="0"/>
              <a:t>Теория информации</a:t>
            </a:r>
            <a:endParaRPr sz="4266" dirty="0"/>
          </a:p>
          <a:p>
            <a:pPr indent="-880478">
              <a:buSzPts val="1600"/>
              <a:buChar char="–"/>
            </a:pPr>
            <a:r>
              <a:rPr lang="en" sz="4266" dirty="0"/>
              <a:t>Параллельное программирование</a:t>
            </a:r>
            <a:endParaRPr sz="4266" dirty="0"/>
          </a:p>
          <a:p>
            <a:pPr indent="-880478">
              <a:buSzPts val="1600"/>
              <a:buChar char="–"/>
            </a:pPr>
            <a:r>
              <a:rPr lang="en" sz="4266" dirty="0"/>
              <a:t>Компьютерное зрение</a:t>
            </a:r>
            <a:endParaRPr sz="4266" dirty="0"/>
          </a:p>
          <a:p>
            <a:pPr indent="-880478">
              <a:buSzPts val="1600"/>
              <a:buChar char="–"/>
            </a:pPr>
            <a:r>
              <a:rPr lang="en" sz="4266" dirty="0"/>
              <a:t>Deep Learning на пальцах</a:t>
            </a:r>
            <a:endParaRPr sz="4266" dirty="0"/>
          </a:p>
          <a:p>
            <a:pPr indent="-880478">
              <a:buSzPts val="1600"/>
              <a:buChar char="–"/>
            </a:pPr>
            <a:r>
              <a:rPr lang="en" sz="4266" dirty="0"/>
              <a:t>...</a:t>
            </a:r>
            <a:endParaRPr sz="4266"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 dirty="0"/>
          </a:p>
        </p:txBody>
      </p:sp>
      <p:sp>
        <p:nvSpPr>
          <p:cNvPr id="102" name="Google Shape;102;p19"/>
          <p:cNvSpPr txBox="1"/>
          <p:nvPr/>
        </p:nvSpPr>
        <p:spPr>
          <a:xfrm>
            <a:off x="13930693" y="12434903"/>
            <a:ext cx="8661036" cy="104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pPr algn="r"/>
            <a:r>
              <a:rPr lang="en" sz="4400" i="1" u="sng" dirty="0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compscicenter.ru/courses/</a:t>
            </a:r>
            <a:endParaRPr sz="4400" i="1" dirty="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15283805" y="3848364"/>
            <a:ext cx="5954812" cy="5954812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84" tIns="243784" rIns="243784" bIns="243784" anchor="ctr" anchorCtr="0">
            <a:noAutofit/>
          </a:bodyPr>
          <a:lstStyle/>
          <a:p>
            <a:endParaRPr sz="4800"/>
          </a:p>
        </p:txBody>
      </p:sp>
      <p:sp>
        <p:nvSpPr>
          <p:cNvPr id="104" name="Google Shape;104;p19"/>
          <p:cNvSpPr/>
          <p:nvPr/>
        </p:nvSpPr>
        <p:spPr>
          <a:xfrm>
            <a:off x="15579652" y="5305402"/>
            <a:ext cx="3040602" cy="3040602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84" tIns="243784" rIns="243784" bIns="243784" anchor="ctr" anchorCtr="0">
            <a:noAutofit/>
          </a:bodyPr>
          <a:lstStyle/>
          <a:p>
            <a:endParaRPr sz="4800"/>
          </a:p>
        </p:txBody>
      </p:sp>
      <p:sp>
        <p:nvSpPr>
          <p:cNvPr id="105" name="Google Shape;105;p19"/>
          <p:cNvSpPr txBox="1"/>
          <p:nvPr/>
        </p:nvSpPr>
        <p:spPr>
          <a:xfrm>
            <a:off x="15461260" y="5678645"/>
            <a:ext cx="3277387" cy="229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ctr" anchorCtr="0">
            <a:noAutofit/>
          </a:bodyPr>
          <a:lstStyle/>
          <a:p>
            <a:pPr algn="ctr"/>
            <a:r>
              <a:rPr lang="en" sz="4800" dirty="0">
                <a:latin typeface="+mj-lt"/>
                <a:ea typeface="Roboto Light"/>
                <a:cs typeface="Roboto Light"/>
                <a:sym typeface="Roboto Light"/>
              </a:rPr>
              <a:t>Базовые курсы</a:t>
            </a:r>
            <a:endParaRPr sz="4800" dirty="0">
              <a:latin typeface="+mj-l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18549992" y="5884565"/>
            <a:ext cx="2688625" cy="188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ctr" anchorCtr="0">
            <a:noAutofit/>
          </a:bodyPr>
          <a:lstStyle/>
          <a:p>
            <a:pPr algn="ctr"/>
            <a:r>
              <a:rPr lang="en" sz="4800" dirty="0">
                <a:latin typeface="+mj-lt"/>
                <a:ea typeface="Roboto Light"/>
                <a:cs typeface="Roboto Light"/>
                <a:sym typeface="Roboto Light"/>
              </a:rPr>
              <a:t>Спец. курсы</a:t>
            </a:r>
            <a:endParaRPr sz="4800" dirty="0">
              <a:latin typeface="+mj-l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14274270" y="10070425"/>
            <a:ext cx="7973881" cy="123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ctr" anchorCtr="0">
            <a:noAutofit/>
          </a:bodyPr>
          <a:lstStyle/>
          <a:p>
            <a:pPr algn="ctr"/>
            <a:r>
              <a:rPr lang="en" sz="4800" i="1" dirty="0">
                <a:latin typeface="+mj-lt"/>
                <a:ea typeface="Roboto Light"/>
                <a:cs typeface="Roboto Light"/>
                <a:sym typeface="Roboto Light"/>
              </a:rPr>
              <a:t>Не менее 12 курсов</a:t>
            </a:r>
            <a:endParaRPr sz="4800" i="1" dirty="0">
              <a:latin typeface="+mj-l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807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Практики</a:t>
            </a:r>
            <a:endParaRPr dirty="0"/>
          </a:p>
        </p:txBody>
      </p:sp>
      <p:sp>
        <p:nvSpPr>
          <p:cNvPr id="113" name="Google Shape;113;p20"/>
          <p:cNvSpPr txBox="1">
            <a:spLocks noGrp="1"/>
          </p:cNvSpPr>
          <p:nvPr>
            <p:ph type="sldNum" idx="12"/>
          </p:nvPr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548" y="2714204"/>
            <a:ext cx="11570916" cy="933619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2404243" y="11662954"/>
            <a:ext cx="19573926" cy="182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pPr algn="ctr"/>
            <a:r>
              <a:rPr lang="en" sz="5333" dirty="0">
                <a:latin typeface="+mj-lt"/>
                <a:ea typeface="Roboto Light"/>
                <a:cs typeface="Roboto Light"/>
                <a:sym typeface="Roboto Light"/>
              </a:rPr>
              <a:t>Сопоставление изображений одежды для поиска похожих</a:t>
            </a:r>
            <a:endParaRPr sz="5333" dirty="0">
              <a:latin typeface="+mj-l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629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Практики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ldNum" idx="12"/>
          </p:nvPr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grpSp>
        <p:nvGrpSpPr>
          <p:cNvPr id="122" name="Google Shape;122;p21"/>
          <p:cNvGrpSpPr/>
          <p:nvPr/>
        </p:nvGrpSpPr>
        <p:grpSpPr>
          <a:xfrm>
            <a:off x="1845176" y="3667577"/>
            <a:ext cx="20692055" cy="5673799"/>
            <a:chOff x="539974" y="1389113"/>
            <a:chExt cx="7760026" cy="2127813"/>
          </a:xfrm>
        </p:grpSpPr>
        <p:sp>
          <p:nvSpPr>
            <p:cNvPr id="123" name="Google Shape;123;p21"/>
            <p:cNvSpPr txBox="1"/>
            <p:nvPr/>
          </p:nvSpPr>
          <p:spPr>
            <a:xfrm>
              <a:off x="539974" y="1726150"/>
              <a:ext cx="1676732" cy="15126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784" tIns="243784" rIns="243784" bIns="243784" anchor="ctr" anchorCtr="0">
              <a:noAutofit/>
            </a:bodyPr>
            <a:lstStyle/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rgbClr val="AF00DB"/>
                  </a:solidFill>
                  <a:latin typeface="Consolas"/>
                  <a:ea typeface="Consolas"/>
                  <a:cs typeface="Consolas"/>
                  <a:sym typeface="Consolas"/>
                </a:rPr>
                <a:t>for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(i </a:t>
              </a:r>
              <a:r>
                <a:rPr lang="en" sz="32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in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3200">
                  <a:solidFill>
                    <a:srgbClr val="09885A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..</a:t>
              </a:r>
              <a:r>
                <a:rPr lang="en" sz="3200">
                  <a:solidFill>
                    <a:srgbClr val="09885A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{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println(i)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4" name="Google Shape;124;p21"/>
            <p:cNvSpPr txBox="1"/>
            <p:nvPr/>
          </p:nvSpPr>
          <p:spPr>
            <a:xfrm>
              <a:off x="3058450" y="1389113"/>
              <a:ext cx="2784300" cy="211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784" tIns="243784" rIns="243784" bIns="243784" anchor="ctr" anchorCtr="0">
              <a:noAutofit/>
            </a:bodyPr>
            <a:lstStyle/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range = IntRange(</a:t>
              </a:r>
              <a:r>
                <a:rPr lang="en" sz="3200">
                  <a:solidFill>
                    <a:srgbClr val="09885A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3200">
                  <a:solidFill>
                    <a:srgbClr val="09885A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iterator = range.iterator()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rgbClr val="AF00DB"/>
                  </a:solidFill>
                  <a:latin typeface="Consolas"/>
                  <a:ea typeface="Consolas"/>
                  <a:cs typeface="Consolas"/>
                  <a:sym typeface="Consolas"/>
                </a:rPr>
                <a:t>while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(iterator.hasNext()) {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</a:t>
              </a:r>
              <a:r>
                <a:rPr lang="en" sz="32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i = iterator.next()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println(i)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5" name="Google Shape;125;p21"/>
            <p:cNvSpPr txBox="1"/>
            <p:nvPr/>
          </p:nvSpPr>
          <p:spPr>
            <a:xfrm>
              <a:off x="6684500" y="1448125"/>
              <a:ext cx="1615500" cy="20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784" tIns="243784" rIns="243784" bIns="243784" anchor="ctr" anchorCtr="0">
              <a:noAutofit/>
            </a:bodyPr>
            <a:lstStyle/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var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i = </a:t>
              </a:r>
              <a:r>
                <a:rPr lang="en" sz="3200">
                  <a:solidFill>
                    <a:srgbClr val="09885A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3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rgbClr val="008000"/>
                  </a:solidFill>
                  <a:latin typeface="Consolas"/>
                  <a:ea typeface="Consolas"/>
                  <a:cs typeface="Consolas"/>
                  <a:sym typeface="Consolas"/>
                </a:rPr>
                <a:t>// + some checks</a:t>
              </a:r>
              <a:endParaRPr sz="3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rgbClr val="AF00DB"/>
                  </a:solidFill>
                  <a:latin typeface="Consolas"/>
                  <a:ea typeface="Consolas"/>
                  <a:cs typeface="Consolas"/>
                  <a:sym typeface="Consolas"/>
                </a:rPr>
                <a:t>while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(i &lt;= </a:t>
              </a:r>
              <a:r>
                <a:rPr lang="en" sz="3200">
                  <a:solidFill>
                    <a:srgbClr val="09885A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{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println(i)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i++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2422925" y="2339975"/>
              <a:ext cx="429300" cy="2145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784" tIns="243784" rIns="243784" bIns="243784" anchor="ctr" anchorCtr="0">
              <a:noAutofit/>
            </a:bodyPr>
            <a:lstStyle/>
            <a:p>
              <a:endParaRPr sz="9599"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6048975" y="2339975"/>
              <a:ext cx="429300" cy="2145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784" tIns="243784" rIns="243784" bIns="243784" anchor="ctr" anchorCtr="0">
              <a:noAutofit/>
            </a:bodyPr>
            <a:lstStyle/>
            <a:p>
              <a:endParaRPr sz="9599"/>
            </a:p>
          </p:txBody>
        </p:sp>
      </p:grpSp>
      <p:sp>
        <p:nvSpPr>
          <p:cNvPr id="128" name="Google Shape;128;p21"/>
          <p:cNvSpPr txBox="1"/>
          <p:nvPr/>
        </p:nvSpPr>
        <p:spPr>
          <a:xfrm>
            <a:off x="5170863" y="10923735"/>
            <a:ext cx="14040686" cy="182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pPr algn="ctr"/>
            <a:r>
              <a:rPr lang="en" sz="5333" dirty="0">
                <a:latin typeface="+mj-lt"/>
                <a:ea typeface="Roboto Light"/>
                <a:cs typeface="Roboto Light"/>
                <a:sym typeface="Roboto Light"/>
              </a:rPr>
              <a:t>Оптимизация циклов for и операторов in в компиляторе Kotlin/Native</a:t>
            </a:r>
            <a:endParaRPr sz="5333" dirty="0">
              <a:latin typeface="+mj-l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828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399"/>
            <a:ext cx="15128742" cy="120084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006" y="752401"/>
            <a:ext cx="9138406" cy="120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8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Практики</a:t>
            </a:r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5170863" y="10923735"/>
            <a:ext cx="14040686" cy="182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pPr algn="ctr"/>
            <a:r>
              <a:rPr lang="en" sz="5333" dirty="0">
                <a:latin typeface="+mj-lt"/>
                <a:ea typeface="Roboto Light"/>
                <a:cs typeface="Roboto Light"/>
                <a:sym typeface="Roboto Light"/>
              </a:rPr>
              <a:t>Конвертер чертежей в код</a:t>
            </a:r>
            <a:endParaRPr sz="5333" dirty="0">
              <a:latin typeface="+mj-l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046" y="3526950"/>
            <a:ext cx="22642294" cy="739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66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r>
              <a:rPr lang="en"/>
              <a:t>Онлайн-курсы</a:t>
            </a: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ldNum" idx="12"/>
          </p:nvPr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392" y="3105512"/>
            <a:ext cx="15965601" cy="932939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13930693" y="12434903"/>
            <a:ext cx="8661036" cy="104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pPr algn="r"/>
            <a:r>
              <a:rPr lang="en" sz="4400" i="1" u="sng" dirty="0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compscicenter.ru/online/</a:t>
            </a:r>
            <a:endParaRPr sz="4400" i="1" u="sng" dirty="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8602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Свободное время</a:t>
            </a:r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ldNum" idx="12"/>
          </p:nvPr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3">
            <a:alphaModFix/>
          </a:blip>
          <a:srcRect t="9323" b="9315"/>
          <a:stretch/>
        </p:blipFill>
        <p:spPr>
          <a:xfrm>
            <a:off x="1284251" y="7980486"/>
            <a:ext cx="8632305" cy="468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 rotWithShape="1">
          <a:blip r:embed="rId4">
            <a:alphaModFix/>
          </a:blip>
          <a:srcRect t="9296" b="9296"/>
          <a:stretch/>
        </p:blipFill>
        <p:spPr>
          <a:xfrm>
            <a:off x="6853701" y="2942788"/>
            <a:ext cx="8632310" cy="468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 rotWithShape="1">
          <a:blip r:embed="rId5">
            <a:alphaModFix/>
          </a:blip>
          <a:srcRect l="9257" r="9249"/>
          <a:stretch/>
        </p:blipFill>
        <p:spPr>
          <a:xfrm>
            <a:off x="10397684" y="7980461"/>
            <a:ext cx="5088338" cy="46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6">
            <a:alphaModFix/>
          </a:blip>
          <a:srcRect l="15219" r="15219"/>
          <a:stretch/>
        </p:blipFill>
        <p:spPr>
          <a:xfrm>
            <a:off x="1284252" y="2942788"/>
            <a:ext cx="5088319" cy="468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7">
            <a:alphaModFix/>
          </a:blip>
          <a:srcRect l="7316" r="7308" b="15909"/>
          <a:stretch/>
        </p:blipFill>
        <p:spPr>
          <a:xfrm>
            <a:off x="15967123" y="2942790"/>
            <a:ext cx="7131002" cy="468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 rotWithShape="1">
          <a:blip r:embed="rId8">
            <a:alphaModFix/>
          </a:blip>
          <a:srcRect l="23171" t="12144" b="12144"/>
          <a:stretch/>
        </p:blipFill>
        <p:spPr>
          <a:xfrm>
            <a:off x="15967120" y="7980484"/>
            <a:ext cx="7130992" cy="4682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790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r>
              <a:rPr lang="en"/>
              <a:t>Подробнее о нас</a:t>
            </a:r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body" idx="1"/>
          </p:nvPr>
        </p:nvSpPr>
        <p:spPr>
          <a:xfrm>
            <a:off x="831146" y="3073513"/>
            <a:ext cx="22720121" cy="910980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>
              <a:lnSpc>
                <a:spcPct val="115000"/>
              </a:lnSpc>
              <a:buSzPct val="101000"/>
            </a:pPr>
            <a:r>
              <a:rPr lang="en" dirty="0"/>
              <a:t>На сайте </a:t>
            </a:r>
            <a:r>
              <a:rPr lang="en" u="sng" dirty="0">
                <a:solidFill>
                  <a:srgbClr val="0000FF"/>
                </a:solidFill>
                <a:hlinkClick r:id="rId3"/>
              </a:rPr>
              <a:t>compscicenter.ru</a:t>
            </a:r>
            <a:endParaRPr dirty="0">
              <a:solidFill>
                <a:srgbClr val="0000FF"/>
              </a:solidFill>
            </a:endParaRPr>
          </a:p>
          <a:p>
            <a:pPr>
              <a:lnSpc>
                <a:spcPct val="115000"/>
              </a:lnSpc>
              <a:spcBef>
                <a:spcPts val="2667"/>
              </a:spcBef>
              <a:buSzPct val="101000"/>
            </a:pPr>
            <a:r>
              <a:rPr lang="en" dirty="0"/>
              <a:t>В соц. сетях CS центра</a:t>
            </a:r>
            <a:endParaRPr dirty="0">
              <a:solidFill>
                <a:srgbClr val="0000FF"/>
              </a:solidFill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buSzPct val="101000"/>
            </a:pPr>
            <a:r>
              <a:rPr lang="en" u="sng" dirty="0">
                <a:solidFill>
                  <a:srgbClr val="0000FF"/>
                </a:solidFill>
                <a:hlinkClick r:id="rId4"/>
              </a:rPr>
              <a:t>vk.com/compscicenter</a:t>
            </a:r>
            <a:endParaRPr dirty="0">
              <a:solidFill>
                <a:srgbClr val="0000FF"/>
              </a:solidFill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buSzPct val="101000"/>
            </a:pPr>
            <a:r>
              <a:rPr lang="en" u="sng" dirty="0">
                <a:solidFill>
                  <a:srgbClr val="0000FF"/>
                </a:solidFill>
                <a:hlinkClick r:id="rId5"/>
              </a:rPr>
              <a:t>facebook.com/CSCenter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SzPct val="101000"/>
            </a:pPr>
            <a:r>
              <a:rPr lang="en" u="sng" dirty="0">
                <a:solidFill>
                  <a:srgbClr val="0000FF"/>
                </a:solidFill>
                <a:hlinkClick r:id="rId6"/>
              </a:rPr>
              <a:t>t.me/compscicenter_ru</a:t>
            </a:r>
            <a:r>
              <a:rPr lang="en" u="sng" dirty="0">
                <a:solidFill>
                  <a:srgbClr val="0000FF"/>
                </a:solidFill>
              </a:rPr>
              <a:t> </a:t>
            </a:r>
            <a:endParaRPr u="sng" dirty="0">
              <a:solidFill>
                <a:srgbClr val="0000FF"/>
              </a:solidFill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buSzPct val="101000"/>
            </a:pPr>
            <a:r>
              <a:rPr lang="en" u="sng" dirty="0">
                <a:solidFill>
                  <a:srgbClr val="0000FF"/>
                </a:solidFill>
                <a:hlinkClick r:id="rId7"/>
              </a:rPr>
              <a:t>instagram.com/compscicenter/</a:t>
            </a:r>
            <a:endParaRPr u="sng" dirty="0">
              <a:solidFill>
                <a:srgbClr val="0000FF"/>
              </a:solidFill>
            </a:endParaRPr>
          </a:p>
          <a:p>
            <a:pPr>
              <a:lnSpc>
                <a:spcPct val="115000"/>
              </a:lnSpc>
              <a:spcBef>
                <a:spcPts val="2667"/>
              </a:spcBef>
              <a:buSzPct val="101000"/>
            </a:pPr>
            <a:r>
              <a:rPr lang="en" dirty="0"/>
              <a:t>Видео лекций на YouTube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SzPct val="101000"/>
            </a:pPr>
            <a:r>
              <a:rPr lang="en" u="sng" dirty="0">
                <a:solidFill>
                  <a:srgbClr val="0000FF"/>
                </a:solidFill>
                <a:hlinkClick r:id="rId8"/>
              </a:rPr>
              <a:t>youtube.com/c/compscicenterru</a:t>
            </a:r>
            <a:endParaRPr dirty="0">
              <a:solidFill>
                <a:srgbClr val="0000FF"/>
              </a:solidFill>
            </a:endParaRPr>
          </a:p>
          <a:p>
            <a:pPr>
              <a:lnSpc>
                <a:spcPct val="115000"/>
              </a:lnSpc>
              <a:spcBef>
                <a:spcPts val="2667"/>
              </a:spcBef>
              <a:buSzPct val="101000"/>
            </a:pPr>
            <a:r>
              <a:rPr lang="en" dirty="0"/>
              <a:t>Пишите на почту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2667"/>
              </a:spcAft>
              <a:buSzPct val="101000"/>
            </a:pPr>
            <a:r>
              <a:rPr lang="en" u="sng" dirty="0">
                <a:solidFill>
                  <a:srgbClr val="0000FF"/>
                </a:solidFill>
                <a:hlinkClick r:id="rId9"/>
              </a:rPr>
              <a:t>info@compscicenter.ru</a:t>
            </a:r>
            <a:endParaRPr dirty="0"/>
          </a:p>
        </p:txBody>
      </p:sp>
      <p:sp>
        <p:nvSpPr>
          <p:cNvPr id="238" name="Google Shape;238;p33"/>
          <p:cNvSpPr txBox="1">
            <a:spLocks noGrp="1"/>
          </p:cNvSpPr>
          <p:nvPr>
            <p:ph type="sldNum" idx="12"/>
          </p:nvPr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68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37163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Data Science (ODS.ai)</a:t>
            </a:r>
            <a:endParaRPr lang="ru-RU" dirty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1124806" y="2273300"/>
            <a:ext cx="20206606" cy="9158288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ru-RU" dirty="0" smtClean="0"/>
              <a:t>Открытое сообщество в </a:t>
            </a:r>
            <a:r>
              <a:rPr lang="en-US" dirty="0" smtClean="0"/>
              <a:t>Slack: </a:t>
            </a:r>
            <a:r>
              <a:rPr lang="ru-RU" dirty="0" smtClean="0"/>
              <a:t>3</a:t>
            </a:r>
            <a:r>
              <a:rPr lang="en-US" dirty="0" smtClean="0"/>
              <a:t>0</a:t>
            </a:r>
            <a:r>
              <a:rPr lang="ru-RU" dirty="0" smtClean="0"/>
              <a:t>К</a:t>
            </a:r>
            <a:r>
              <a:rPr lang="en-US" dirty="0" smtClean="0"/>
              <a:t> </a:t>
            </a:r>
            <a:r>
              <a:rPr lang="ru-RU" dirty="0" smtClean="0"/>
              <a:t>участников, 4М сообщений</a:t>
            </a:r>
          </a:p>
          <a:p>
            <a:pPr lvl="2"/>
            <a:r>
              <a:rPr lang="ru-RU" dirty="0" smtClean="0"/>
              <a:t>23 часовых пояса, 150+ публичных каналов</a:t>
            </a:r>
            <a:endParaRPr lang="en-US" dirty="0" smtClean="0"/>
          </a:p>
          <a:p>
            <a:pPr lvl="2"/>
            <a:r>
              <a:rPr lang="ru-RU" dirty="0" smtClean="0"/>
              <a:t>130+ </a:t>
            </a:r>
            <a:r>
              <a:rPr lang="en-US" dirty="0" smtClean="0"/>
              <a:t>data</a:t>
            </a:r>
            <a:r>
              <a:rPr lang="ru-RU" dirty="0" smtClean="0"/>
              <a:t>-завтраков, 50+ встреч, 30+ </a:t>
            </a:r>
            <a:r>
              <a:rPr lang="en-US" dirty="0" smtClean="0"/>
              <a:t>ML</a:t>
            </a:r>
            <a:r>
              <a:rPr lang="ru-RU" dirty="0" smtClean="0"/>
              <a:t>-тренировок</a:t>
            </a:r>
          </a:p>
          <a:p>
            <a:pPr lvl="2"/>
            <a:r>
              <a:rPr lang="ru-RU" dirty="0" smtClean="0"/>
              <a:t>Мотивирует</a:t>
            </a:r>
          </a:p>
          <a:p>
            <a:pPr lvl="2"/>
            <a:r>
              <a:rPr lang="ru-RU" dirty="0" smtClean="0"/>
              <a:t>Обучает:</a:t>
            </a:r>
          </a:p>
          <a:p>
            <a:pPr marL="791960" lvl="2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2017 </a:t>
            </a:r>
            <a:r>
              <a:rPr lang="ru-RU" dirty="0"/>
              <a:t>– </a:t>
            </a:r>
            <a:r>
              <a:rPr lang="ru-RU" dirty="0" smtClean="0"/>
              <a:t>МО-1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://habr.com/company/ods/blog/322626</a:t>
            </a:r>
            <a:r>
              <a:rPr lang="en-US" dirty="0" smtClean="0">
                <a:hlinkClick r:id="rId3"/>
              </a:rPr>
              <a:t>/</a:t>
            </a:r>
            <a:r>
              <a:rPr lang="ru-RU" dirty="0" smtClean="0"/>
              <a:t> </a:t>
            </a:r>
          </a:p>
          <a:p>
            <a:pPr marL="791960" lvl="2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2018 </a:t>
            </a:r>
            <a:r>
              <a:rPr lang="ru-RU" dirty="0"/>
              <a:t>– </a:t>
            </a:r>
            <a:r>
              <a:rPr lang="en-US" dirty="0" smtClean="0"/>
              <a:t>ML</a:t>
            </a:r>
            <a:r>
              <a:rPr lang="ru-RU" dirty="0" smtClean="0"/>
              <a:t>-1 </a:t>
            </a:r>
            <a:r>
              <a:rPr lang="en-US" dirty="0">
                <a:hlinkClick r:id="rId4"/>
              </a:rPr>
              <a:t>https://mlcourse.ai</a:t>
            </a:r>
            <a:r>
              <a:rPr lang="ru-RU" dirty="0"/>
              <a:t> </a:t>
            </a:r>
            <a:endParaRPr lang="ru-RU" dirty="0" smtClean="0"/>
          </a:p>
          <a:p>
            <a:pPr marL="791960" lvl="2" indent="0">
              <a:buNone/>
            </a:pPr>
            <a:r>
              <a:rPr lang="en-US" dirty="0"/>
              <a:t>	</a:t>
            </a:r>
            <a:r>
              <a:rPr lang="ru-RU" dirty="0" smtClean="0"/>
              <a:t>2019 </a:t>
            </a:r>
            <a:r>
              <a:rPr lang="ru-RU" dirty="0"/>
              <a:t>– </a:t>
            </a:r>
            <a:r>
              <a:rPr lang="en-US" dirty="0" smtClean="0"/>
              <a:t>DL </a:t>
            </a:r>
            <a:r>
              <a:rPr lang="ru-RU" dirty="0" smtClean="0"/>
              <a:t>«на</a:t>
            </a:r>
            <a:r>
              <a:rPr lang="en-US" dirty="0" smtClean="0"/>
              <a:t> </a:t>
            </a:r>
            <a:r>
              <a:rPr lang="ru-RU" dirty="0" smtClean="0"/>
              <a:t>пальцах»</a:t>
            </a:r>
            <a:r>
              <a:rPr lang="ru-RU" dirty="0" smtClean="0"/>
              <a:t> </a:t>
            </a:r>
            <a:r>
              <a:rPr lang="en-US" dirty="0">
                <a:hlinkClick r:id="rId5"/>
              </a:rPr>
              <a:t>https</a:t>
            </a:r>
            <a:r>
              <a:rPr lang="en-US" dirty="0" smtClean="0">
                <a:hlinkClick r:id="rId5"/>
              </a:rPr>
              <a:t>://dlcourse.ai</a:t>
            </a:r>
            <a:r>
              <a:rPr lang="ru-RU" dirty="0" smtClean="0"/>
              <a:t> </a:t>
            </a:r>
            <a:endParaRPr lang="ru-RU" dirty="0"/>
          </a:p>
          <a:p>
            <a:pPr marL="791960" lvl="2" indent="0">
              <a:buNone/>
            </a:pPr>
            <a:endParaRPr lang="ru-RU" dirty="0" smtClean="0"/>
          </a:p>
        </p:txBody>
      </p:sp>
      <p:sp>
        <p:nvSpPr>
          <p:cNvPr id="5" name="Google Shape;238;p33"/>
          <p:cNvSpPr txBox="1">
            <a:spLocks/>
          </p:cNvSpPr>
          <p:nvPr/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>
            <a:defPPr>
              <a:defRPr lang="ru-RU"/>
            </a:defPPr>
            <a:lvl1pPr marL="0" algn="r" defTabSz="1828595" rtl="0" eaLnBrk="1" latinLnBrk="0" hangingPunct="1">
              <a:defRPr sz="30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34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098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42" y="647099"/>
            <a:ext cx="24481848" cy="11934901"/>
          </a:xfrm>
        </p:spPr>
      </p:pic>
    </p:spTree>
    <p:extLst>
      <p:ext uri="{BB962C8B-B14F-4D97-AF65-F5344CB8AC3E}">
        <p14:creationId xmlns:p14="http://schemas.microsoft.com/office/powerpoint/2010/main" val="156301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42" y="647099"/>
            <a:ext cx="24481848" cy="11934901"/>
          </a:xfrm>
        </p:spPr>
      </p:pic>
      <p:sp>
        <p:nvSpPr>
          <p:cNvPr id="4" name="Заголовок 1" descr=" 7"/>
          <p:cNvSpPr txBox="1">
            <a:spLocks/>
          </p:cNvSpPr>
          <p:nvPr/>
        </p:nvSpPr>
        <p:spPr>
          <a:xfrm>
            <a:off x="1143000" y="18972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ODS + </a:t>
            </a:r>
            <a:r>
              <a:rPr lang="en-US" dirty="0" err="1" smtClean="0">
                <a:solidFill>
                  <a:schemeClr val="bg1"/>
                </a:solidFill>
              </a:rPr>
              <a:t>kaggle</a:t>
            </a:r>
            <a:r>
              <a:rPr lang="en-US" dirty="0" smtClean="0">
                <a:solidFill>
                  <a:schemeClr val="bg1"/>
                </a:solidFill>
              </a:rPr>
              <a:t> + 1-2 </a:t>
            </a:r>
            <a:r>
              <a:rPr lang="ru-RU" dirty="0" smtClean="0">
                <a:solidFill>
                  <a:schemeClr val="bg1"/>
                </a:solidFill>
              </a:rPr>
              <a:t>года = </a:t>
            </a:r>
            <a:r>
              <a:rPr lang="en-US" dirty="0" smtClean="0">
                <a:solidFill>
                  <a:schemeClr val="bg1"/>
                </a:solidFill>
              </a:rPr>
              <a:t>junior data </a:t>
            </a:r>
            <a:r>
              <a:rPr lang="en-US" dirty="0" smtClean="0">
                <a:solidFill>
                  <a:schemeClr val="bg1"/>
                </a:solidFill>
              </a:rPr>
              <a:t>scientist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78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2273300"/>
            <a:ext cx="18319317" cy="11453500"/>
          </a:xfrm>
          <a:prstGeom prst="rect">
            <a:avLst/>
          </a:prstGeo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hlinkClick r:id="rId4"/>
              </a:rPr>
              <a:t>https://habr.com/post/414165</a:t>
            </a:r>
            <a:r>
              <a:rPr lang="en-US" dirty="0" smtClean="0"/>
              <a:t>/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</p:spPr>
        <p:txBody>
          <a:bodyPr/>
          <a:lstStyle/>
          <a:p>
            <a:r>
              <a:rPr lang="ru-RU" dirty="0" smtClean="0"/>
              <a:t>Курс «</a:t>
            </a:r>
            <a:r>
              <a:rPr lang="en-US" dirty="0" smtClean="0"/>
              <a:t>Deep learning </a:t>
            </a:r>
            <a:r>
              <a:rPr lang="ru-RU" dirty="0" smtClean="0"/>
              <a:t>на пальцах» в НГУ</a:t>
            </a:r>
            <a:endParaRPr lang="ru-RU" dirty="0"/>
          </a:p>
        </p:txBody>
      </p:sp>
      <p:sp>
        <p:nvSpPr>
          <p:cNvPr id="6" name="Google Shape;238;p33"/>
          <p:cNvSpPr txBox="1">
            <a:spLocks/>
          </p:cNvSpPr>
          <p:nvPr/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>
            <a:defPPr>
              <a:defRPr lang="ru-RU"/>
            </a:defPPr>
            <a:lvl1pPr marL="0" algn="r" defTabSz="1828595" rtl="0" eaLnBrk="1" latinLnBrk="0" hangingPunct="1">
              <a:defRPr sz="30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37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070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</a:t>
            </a:r>
            <a:r>
              <a:rPr lang="ru-RU" dirty="0" smtClean="0"/>
              <a:t>же делать?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2660512"/>
            <a:ext cx="20206606" cy="9158288"/>
          </a:xfrm>
        </p:spPr>
        <p:txBody>
          <a:bodyPr/>
          <a:lstStyle/>
          <a:p>
            <a:pPr marL="791960" lvl="2" indent="0">
              <a:buNone/>
            </a:pPr>
            <a:r>
              <a:rPr lang="ru-RU" dirty="0" smtClean="0"/>
              <a:t>Учиться</a:t>
            </a:r>
            <a:r>
              <a:rPr lang="en-US" dirty="0" smtClean="0"/>
              <a:t> (</a:t>
            </a:r>
            <a:r>
              <a:rPr lang="ru-RU" dirty="0"/>
              <a:t>«Программирование – вторая грамотность»*</a:t>
            </a:r>
            <a:r>
              <a:rPr lang="en-US" dirty="0" smtClean="0"/>
              <a:t>)</a:t>
            </a:r>
            <a:r>
              <a:rPr lang="ru-RU" dirty="0" smtClean="0"/>
              <a:t>:</a:t>
            </a:r>
          </a:p>
          <a:p>
            <a:pPr lvl="2"/>
            <a:r>
              <a:rPr lang="en-US" dirty="0" smtClean="0"/>
              <a:t>CS </a:t>
            </a:r>
            <a:r>
              <a:rPr lang="ru-RU" dirty="0" smtClean="0"/>
              <a:t>центр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compscicenter.ru</a:t>
            </a:r>
            <a:r>
              <a:rPr lang="ru-RU" dirty="0" smtClean="0"/>
              <a:t> </a:t>
            </a:r>
            <a:endParaRPr lang="en-US" dirty="0"/>
          </a:p>
          <a:p>
            <a:pPr lvl="2"/>
            <a:r>
              <a:rPr lang="ru-RU" dirty="0" smtClean="0"/>
              <a:t>ШАД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yandexdataschool.ru</a:t>
            </a:r>
            <a:r>
              <a:rPr lang="ru-RU" dirty="0" smtClean="0"/>
              <a:t> </a:t>
            </a:r>
          </a:p>
          <a:p>
            <a:pPr lvl="2"/>
            <a:r>
              <a:rPr lang="ru-RU" dirty="0" smtClean="0"/>
              <a:t>Академия Яндекса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academy.yandex.ru</a:t>
            </a:r>
            <a:r>
              <a:rPr lang="ru-RU" dirty="0" smtClean="0"/>
              <a:t> </a:t>
            </a:r>
          </a:p>
          <a:p>
            <a:pPr lvl="2"/>
            <a:r>
              <a:rPr lang="en-US" dirty="0" err="1"/>
              <a:t>Stepik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welcome.stepik.org/ru</a:t>
            </a:r>
            <a:r>
              <a:rPr lang="en-US" dirty="0" smtClean="0"/>
              <a:t> </a:t>
            </a:r>
            <a:endParaRPr lang="ru-RU" dirty="0" smtClean="0"/>
          </a:p>
          <a:p>
            <a:pPr lvl="2"/>
            <a:r>
              <a:rPr lang="en-US" dirty="0" smtClean="0"/>
              <a:t>Deep Learning </a:t>
            </a:r>
            <a:r>
              <a:rPr lang="ru-RU" dirty="0" smtClean="0"/>
              <a:t>«на пальцах»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dlcourse.ai</a:t>
            </a:r>
            <a:r>
              <a:rPr lang="ru-RU" dirty="0" smtClean="0"/>
              <a:t> </a:t>
            </a:r>
          </a:p>
          <a:p>
            <a:pPr lvl="2"/>
            <a:r>
              <a:rPr lang="ru-RU" dirty="0" err="1" smtClean="0"/>
              <a:t>Курсера</a:t>
            </a:r>
            <a:r>
              <a:rPr lang="ru-RU" dirty="0" smtClean="0"/>
              <a:t> </a:t>
            </a: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ru.coursera.org</a:t>
            </a:r>
            <a:r>
              <a:rPr lang="ru-RU" dirty="0" smtClean="0"/>
              <a:t> </a:t>
            </a:r>
          </a:p>
          <a:p>
            <a:pPr marL="791960" lvl="2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 smtClean="0"/>
          </a:p>
          <a:p>
            <a:pPr marL="79196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 smtClean="0"/>
              <a:t>Онлайн-образование </a:t>
            </a:r>
            <a:r>
              <a:rPr lang="ru-RU" dirty="0" smtClean="0"/>
              <a:t>и интернет </a:t>
            </a:r>
            <a:endParaRPr lang="ru-RU" dirty="0" smtClean="0"/>
          </a:p>
          <a:p>
            <a:pPr marL="79196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 smtClean="0"/>
              <a:t>не </a:t>
            </a:r>
            <a:r>
              <a:rPr lang="ru-RU" dirty="0" smtClean="0"/>
              <a:t>заменят живого </a:t>
            </a:r>
            <a:r>
              <a:rPr lang="ru-RU" dirty="0" smtClean="0"/>
              <a:t>общения.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*</a:t>
            </a:r>
            <a:r>
              <a:rPr lang="en-US" smtClean="0"/>
              <a:t> </a:t>
            </a:r>
            <a:r>
              <a:rPr lang="en-US" smtClean="0">
                <a:hlinkClick r:id="rId9"/>
              </a:rPr>
              <a:t>http://ershov.iis.nsk.su/ru/second_literacy/articl</a:t>
            </a:r>
            <a:r>
              <a:rPr lang="en-US" smtClean="0"/>
              <a:t>e</a:t>
            </a:r>
            <a:r>
              <a:rPr lang="ru-RU" smtClean="0"/>
              <a:t> </a:t>
            </a:r>
            <a:r>
              <a:rPr lang="en-US" smtClean="0"/>
              <a:t>‘1980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628" y="7621200"/>
            <a:ext cx="8104778" cy="61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44" y="-10800"/>
            <a:ext cx="22886319" cy="1372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0062" y="12416437"/>
            <a:ext cx="22130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solidFill>
                  <a:schemeClr val="bg1"/>
                </a:solidFill>
              </a:rPr>
              <a:t>«Из </a:t>
            </a:r>
            <a:r>
              <a:rPr lang="ru-RU" sz="5400" dirty="0">
                <a:solidFill>
                  <a:schemeClr val="bg1"/>
                </a:solidFill>
              </a:rPr>
              <a:t>будущего можно убежать только в одно место </a:t>
            </a:r>
            <a:r>
              <a:rPr lang="ru-RU" sz="5400" dirty="0" smtClean="0">
                <a:solidFill>
                  <a:schemeClr val="bg1"/>
                </a:solidFill>
              </a:rPr>
              <a:t>– </a:t>
            </a:r>
            <a:r>
              <a:rPr lang="ru-RU" sz="5400" dirty="0">
                <a:solidFill>
                  <a:schemeClr val="bg1"/>
                </a:solidFill>
              </a:rPr>
              <a:t>в </a:t>
            </a:r>
            <a:r>
              <a:rPr lang="ru-RU" sz="5400" dirty="0" smtClean="0">
                <a:solidFill>
                  <a:schemeClr val="bg1"/>
                </a:solidFill>
              </a:rPr>
              <a:t>прошлое»</a:t>
            </a:r>
            <a:endParaRPr lang="ru-RU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1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</a:t>
            </a:r>
            <a:r>
              <a:rPr lang="ru-RU" dirty="0" smtClean="0"/>
              <a:t>же делать?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2660512"/>
            <a:ext cx="20206606" cy="9158288"/>
          </a:xfrm>
        </p:spPr>
        <p:txBody>
          <a:bodyPr/>
          <a:lstStyle/>
          <a:p>
            <a:pPr marL="791960" lvl="2" indent="0">
              <a:buNone/>
            </a:pPr>
            <a:r>
              <a:rPr lang="ru-RU" dirty="0" smtClean="0"/>
              <a:t>Читать книги:</a:t>
            </a:r>
          </a:p>
          <a:p>
            <a:pPr lvl="2"/>
            <a:r>
              <a:rPr lang="ru-RU" dirty="0"/>
              <a:t>Вы, конечно, шутите, мистер Фейнман! http://www.ozon.ru/context/detail/id/26100045/</a:t>
            </a:r>
          </a:p>
          <a:p>
            <a:pPr lvl="2"/>
            <a:r>
              <a:rPr lang="ru-RU" dirty="0" err="1"/>
              <a:t>Саймон</a:t>
            </a:r>
            <a:r>
              <a:rPr lang="ru-RU" dirty="0"/>
              <a:t> Сингх, </a:t>
            </a:r>
            <a:r>
              <a:rPr lang="ru-RU" dirty="0" smtClean="0"/>
              <a:t>«Великая </a:t>
            </a:r>
            <a:r>
              <a:rPr lang="ru-RU" dirty="0"/>
              <a:t>теорема </a:t>
            </a:r>
            <a:r>
              <a:rPr lang="ru-RU" dirty="0" smtClean="0"/>
              <a:t>Ферма». </a:t>
            </a:r>
            <a:r>
              <a:rPr lang="ru-RU" dirty="0"/>
              <a:t>http://modernlib.ru/books/singh_saymon/velikaya_teorema_ferma/read </a:t>
            </a:r>
          </a:p>
          <a:p>
            <a:pPr lvl="2"/>
            <a:r>
              <a:rPr lang="ru-RU" dirty="0" smtClean="0"/>
              <a:t>Роберт Грин, </a:t>
            </a:r>
            <a:r>
              <a:rPr lang="ru-RU" dirty="0" smtClean="0"/>
              <a:t>«Мастер игры».</a:t>
            </a:r>
            <a:endParaRPr lang="ru-RU" dirty="0" smtClean="0"/>
          </a:p>
          <a:p>
            <a:pPr marL="791960" lvl="2" indent="0">
              <a:buNone/>
            </a:pPr>
            <a:endParaRPr lang="ru-RU" dirty="0" smtClean="0"/>
          </a:p>
          <a:p>
            <a:pPr marL="791960" lvl="2" indent="0">
              <a:buNone/>
            </a:pPr>
            <a:r>
              <a:rPr lang="ru-RU" dirty="0" smtClean="0"/>
              <a:t>Ищите учителей!</a:t>
            </a:r>
            <a:endParaRPr lang="ru-RU" dirty="0"/>
          </a:p>
          <a:p>
            <a:pPr marL="791960" lvl="2" indent="0">
              <a:buNone/>
            </a:pPr>
            <a:r>
              <a:rPr lang="ru-RU" dirty="0" smtClean="0"/>
              <a:t>Ссылка </a:t>
            </a:r>
            <a:r>
              <a:rPr lang="ru-RU" dirty="0" smtClean="0"/>
              <a:t>на эту </a:t>
            </a:r>
            <a:r>
              <a:rPr lang="ru-RU" dirty="0" smtClean="0"/>
              <a:t>презентацию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bit.ly/30HofHY</a:t>
            </a:r>
            <a:r>
              <a:rPr lang="en-US" dirty="0" smtClean="0"/>
              <a:t> 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40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6.googleusercontent.com/0X4l8uK8GoE1o9qTh9z4bAZuQ3amAlywXbW2RexKq3al8B1ROq8mG0NNOKS4PaBQ0_OVeA0DKAjb4sdNVlIofa0b5zHJOM92taNCRmAA5gB5BlzkNzwEj7FJ3_JMM-FvCZHsvBB_xh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006" y="0"/>
            <a:ext cx="20567572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Группа 14"/>
          <p:cNvGrpSpPr/>
          <p:nvPr/>
        </p:nvGrpSpPr>
        <p:grpSpPr>
          <a:xfrm>
            <a:off x="13717606" y="370800"/>
            <a:ext cx="18280262" cy="1896299"/>
            <a:chOff x="3054350" y="370800"/>
            <a:chExt cx="18280262" cy="1896299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950" y="1519327"/>
              <a:ext cx="757239" cy="747772"/>
            </a:xfrm>
            <a:prstGeom prst="rect">
              <a:avLst/>
            </a:prstGeom>
          </p:spPr>
        </p:pic>
        <p:sp>
          <p:nvSpPr>
            <p:cNvPr id="10" name="Текст 11"/>
            <p:cNvSpPr txBox="1">
              <a:spLocks/>
            </p:cNvSpPr>
            <p:nvPr/>
          </p:nvSpPr>
          <p:spPr>
            <a:xfrm>
              <a:off x="4580750" y="1470093"/>
              <a:ext cx="6868300" cy="763588"/>
            </a:xfrm>
            <a:prstGeom prst="rect">
              <a:avLst/>
            </a:prstGeom>
          </p:spPr>
          <p:txBody>
            <a:bodyPr/>
            <a:lstStyle>
              <a:lvl1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19964" algn="l" defTabSz="1907905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699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007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315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1623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avalur@yandex-team.ru</a:t>
              </a:r>
              <a:endParaRPr lang="ru-RU" dirty="0"/>
            </a:p>
          </p:txBody>
        </p:sp>
        <p:sp>
          <p:nvSpPr>
            <p:cNvPr id="11" name="Подзаголовок 1"/>
            <p:cNvSpPr txBox="1">
              <a:spLocks/>
            </p:cNvSpPr>
            <p:nvPr/>
          </p:nvSpPr>
          <p:spPr>
            <a:xfrm>
              <a:off x="3054350" y="370800"/>
              <a:ext cx="18280262" cy="1522413"/>
            </a:xfrm>
            <a:prstGeom prst="rect">
              <a:avLst/>
            </a:prstGeom>
          </p:spPr>
          <p:txBody>
            <a:bodyPr/>
            <a:lstStyle>
              <a:lvl1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19964" algn="l" defTabSz="1907905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699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007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315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1623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              </a:t>
              </a:r>
              <a:r>
                <a:rPr lang="ru-RU" dirty="0" smtClean="0"/>
                <a:t>Александр </a:t>
              </a:r>
              <a:r>
                <a:rPr lang="ru-RU" dirty="0" err="1" smtClean="0"/>
                <a:t>Авдюшенко</a:t>
              </a:r>
              <a:endParaRPr lang="ru-RU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14099206" y="2693211"/>
            <a:ext cx="5185711" cy="846138"/>
            <a:chOff x="13336006" y="403611"/>
            <a:chExt cx="5185711" cy="846138"/>
          </a:xfrm>
        </p:grpSpPr>
        <p:pic>
          <p:nvPicPr>
            <p:cNvPr id="8" name="Изображение 42">
              <a:extLst>
                <a:ext uri="{FF2B5EF4-FFF2-40B4-BE49-F238E27FC236}">
                  <a16:creationId xmlns="" xmlns:a16="http://schemas.microsoft.com/office/drawing/2014/main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36006" y="494099"/>
              <a:ext cx="762000" cy="6731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3995" y="411549"/>
              <a:ext cx="838200" cy="838200"/>
            </a:xfrm>
            <a:prstGeom prst="rect">
              <a:avLst/>
            </a:prstGeom>
          </p:spPr>
        </p:pic>
        <p:sp>
          <p:nvSpPr>
            <p:cNvPr id="13" name="Текст 11"/>
            <p:cNvSpPr txBox="1">
              <a:spLocks/>
            </p:cNvSpPr>
            <p:nvPr/>
          </p:nvSpPr>
          <p:spPr>
            <a:xfrm>
              <a:off x="15588184" y="403611"/>
              <a:ext cx="2933533" cy="763588"/>
            </a:xfrm>
            <a:prstGeom prst="rect">
              <a:avLst/>
            </a:prstGeom>
          </p:spPr>
          <p:txBody>
            <a:bodyPr/>
            <a:lstStyle>
              <a:lvl1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19964" algn="l" defTabSz="1907905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699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007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315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1623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@</a:t>
              </a:r>
              <a:r>
                <a:rPr lang="en-US" dirty="0" err="1" smtClean="0"/>
                <a:t>ovalur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65325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рямоугольник 2" descr=" 3"/>
          <p:cNvSpPr/>
          <p:nvPr/>
        </p:nvSpPr>
        <p:spPr>
          <a:xfrm>
            <a:off x="1124806" y="1886800"/>
            <a:ext cx="211730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/>
              <a:t>В </a:t>
            </a:r>
            <a:r>
              <a:rPr lang="ru-RU" sz="4800"/>
              <a:t>основе </a:t>
            </a:r>
            <a:r>
              <a:rPr lang="en-US" sz="4800" smtClean="0"/>
              <a:t>– </a:t>
            </a:r>
            <a:r>
              <a:rPr lang="ru-RU" sz="4800" smtClean="0"/>
              <a:t>математика</a:t>
            </a:r>
            <a:r>
              <a:rPr lang="en-US" sz="4800"/>
              <a:t>:</a:t>
            </a:r>
            <a:r>
              <a:rPr lang="ru-RU" sz="4800" smtClean="0"/>
              <a:t> </a:t>
            </a:r>
            <a:r>
              <a:rPr lang="ru-RU" sz="4800" dirty="0" smtClean="0"/>
              <a:t>численные </a:t>
            </a:r>
            <a:r>
              <a:rPr lang="ru-RU" sz="4800" dirty="0"/>
              <a:t>методы</a:t>
            </a:r>
            <a:r>
              <a:rPr lang="ru-RU" sz="4800"/>
              <a:t>, </a:t>
            </a:r>
            <a:endParaRPr lang="ru-RU" sz="4800" smtClean="0"/>
          </a:p>
          <a:p>
            <a:r>
              <a:rPr lang="ru-RU" sz="4800" smtClean="0"/>
              <a:t>методы оптимизации, теория вероятностей</a:t>
            </a:r>
            <a:r>
              <a:rPr lang="en-US" sz="4800" smtClean="0"/>
              <a:t>…</a:t>
            </a:r>
            <a:r>
              <a:rPr lang="ru-RU" sz="4800" smtClean="0"/>
              <a:t> </a:t>
            </a:r>
          </a:p>
          <a:p>
            <a:endParaRPr lang="en-US" sz="4800" smtClean="0"/>
          </a:p>
          <a:p>
            <a:r>
              <a:rPr lang="ru-RU" sz="4800" smtClean="0"/>
              <a:t>Нет</a:t>
            </a:r>
            <a:r>
              <a:rPr lang="en-US" sz="4800" smtClean="0"/>
              <a:t> </a:t>
            </a:r>
            <a:r>
              <a:rPr lang="ru-RU" sz="4800" smtClean="0"/>
              <a:t>предзаданной модели с уравнениями.</a:t>
            </a:r>
            <a:endParaRPr lang="ru-RU" sz="4800" dirty="0"/>
          </a:p>
        </p:txBody>
      </p:sp>
      <p:sp>
        <p:nvSpPr>
          <p:cNvPr id="15" name="Заголовок 1" descr=" 15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/>
              <a:t>Машинное обучение</a:t>
            </a:r>
            <a:endParaRPr lang="ru-RU" dirty="0"/>
          </a:p>
        </p:txBody>
      </p:sp>
      <p:sp>
        <p:nvSpPr>
          <p:cNvPr id="16" name="Номер слайда 3" descr=" 16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</p:spPr>
        <p:txBody>
          <a:bodyPr/>
          <a:lstStyle/>
          <a:p>
            <a:r>
              <a:rPr lang="ru-RU" smtClean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373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grpSp>
        <p:nvGrpSpPr>
          <p:cNvPr id="6" name="Группа 5" descr=" 6"/>
          <p:cNvGrpSpPr>
            <a:grpSpLocks/>
          </p:cNvGrpSpPr>
          <p:nvPr/>
        </p:nvGrpSpPr>
        <p:grpSpPr bwMode="auto">
          <a:xfrm>
            <a:off x="2651206" y="5713200"/>
            <a:ext cx="17935200" cy="4910909"/>
            <a:chOff x="516066" y="2263988"/>
            <a:chExt cx="8232398" cy="2015221"/>
          </a:xfrm>
        </p:grpSpPr>
        <p:grpSp>
          <p:nvGrpSpPr>
            <p:cNvPr id="7" name="Группа 12"/>
            <p:cNvGrpSpPr>
              <a:grpSpLocks/>
            </p:cNvGrpSpPr>
            <p:nvPr/>
          </p:nvGrpSpPr>
          <p:grpSpPr bwMode="auto">
            <a:xfrm>
              <a:off x="516066" y="2432343"/>
              <a:ext cx="3097070" cy="1129252"/>
              <a:chOff x="251520" y="2565069"/>
              <a:chExt cx="3097070" cy="1129252"/>
            </a:xfrm>
          </p:grpSpPr>
          <p:sp>
            <p:nvSpPr>
              <p:cNvPr id="13" name="Стрелка вправо 12"/>
              <p:cNvSpPr/>
              <p:nvPr/>
            </p:nvSpPr>
            <p:spPr>
              <a:xfrm>
                <a:off x="251520" y="2565069"/>
                <a:ext cx="3097070" cy="1129252"/>
              </a:xfrm>
              <a:prstGeom prst="rightArrow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rgbClr val="FCCB40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CCB4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511175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ru-RU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Прямоугольник 14"/>
              <p:cNvSpPr>
                <a:spLocks noChangeArrowheads="1"/>
              </p:cNvSpPr>
              <p:nvPr/>
            </p:nvSpPr>
            <p:spPr bwMode="auto">
              <a:xfrm>
                <a:off x="407988" y="3002412"/>
                <a:ext cx="2291804" cy="490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511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ru-RU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Данные (</a:t>
                </a:r>
                <a:r>
                  <a:rPr kumimoji="1" lang="en-US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X, Y</a:t>
                </a:r>
                <a:r>
                  <a:rPr kumimoji="1" lang="ru-RU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)</a:t>
                </a:r>
                <a:endPara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Стрелка вправо 7"/>
            <p:cNvSpPr/>
            <p:nvPr/>
          </p:nvSpPr>
          <p:spPr>
            <a:xfrm>
              <a:off x="5724414" y="2429167"/>
              <a:ext cx="1152472" cy="1129252"/>
            </a:xfrm>
            <a:prstGeom prst="rightArrow">
              <a:avLst/>
            </a:prstGeom>
            <a:gradFill rotWithShape="1">
              <a:gsLst>
                <a:gs pos="0">
                  <a:schemeClr val="tx2"/>
                </a:gs>
                <a:gs pos="100000">
                  <a:srgbClr val="FCCB40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CCB4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511175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ru-RU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" name="Группа 17"/>
            <p:cNvGrpSpPr>
              <a:grpSpLocks/>
            </p:cNvGrpSpPr>
            <p:nvPr/>
          </p:nvGrpSpPr>
          <p:grpSpPr bwMode="auto">
            <a:xfrm>
              <a:off x="3478808" y="2263988"/>
              <a:ext cx="2147788" cy="2015221"/>
              <a:chOff x="3221956" y="2423173"/>
              <a:chExt cx="2147788" cy="2015221"/>
            </a:xfrm>
          </p:grpSpPr>
          <p:pic>
            <p:nvPicPr>
              <p:cNvPr id="11" name="Рисунок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2120" y="2423173"/>
                <a:ext cx="1628740" cy="1628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Прямоугольник 19"/>
              <p:cNvSpPr>
                <a:spLocks noChangeArrowheads="1"/>
              </p:cNvSpPr>
              <p:nvPr/>
            </p:nvSpPr>
            <p:spPr bwMode="auto">
              <a:xfrm>
                <a:off x="3221956" y="4097389"/>
                <a:ext cx="2147788" cy="341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511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Data scientist</a:t>
                </a:r>
                <a:endPara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Прямоугольник 21"/>
            <p:cNvSpPr>
              <a:spLocks noChangeArrowheads="1"/>
            </p:cNvSpPr>
            <p:nvPr/>
          </p:nvSpPr>
          <p:spPr bwMode="auto">
            <a:xfrm>
              <a:off x="7032723" y="2577934"/>
              <a:ext cx="1715741" cy="644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511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Алгоритм</a:t>
              </a:r>
            </a:p>
            <a:p>
              <a:pPr marL="0" marR="0" lvl="0" indent="0" defTabSz="511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   </a:t>
              </a:r>
              <a:r>
                <a:rPr kumimoji="1" lang="en-US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a: X →Y</a:t>
              </a:r>
              <a:endParaRPr kumimoji="1" lang="ru-RU" altLang="ru-RU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5A6C6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5" name="Заголовок 1" descr=" 15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/>
              <a:t>Машинное обучение</a:t>
            </a:r>
            <a:endParaRPr lang="ru-RU" dirty="0"/>
          </a:p>
        </p:txBody>
      </p:sp>
      <p:sp>
        <p:nvSpPr>
          <p:cNvPr id="16" name="Номер слайда 3" descr=" 16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</p:spPr>
        <p:txBody>
          <a:bodyPr/>
          <a:lstStyle/>
          <a:p>
            <a:r>
              <a:rPr lang="ru-RU" smtClean="0"/>
              <a:t>4</a:t>
            </a:r>
            <a:endParaRPr lang="ru-RU" dirty="0"/>
          </a:p>
        </p:txBody>
      </p:sp>
      <p:sp>
        <p:nvSpPr>
          <p:cNvPr id="19" name="Прямоугольник 2" descr=" 3"/>
          <p:cNvSpPr/>
          <p:nvPr/>
        </p:nvSpPr>
        <p:spPr>
          <a:xfrm>
            <a:off x="1124806" y="1886800"/>
            <a:ext cx="211730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/>
              <a:t>В </a:t>
            </a:r>
            <a:r>
              <a:rPr lang="ru-RU" sz="4800"/>
              <a:t>основе </a:t>
            </a:r>
            <a:r>
              <a:rPr lang="en-US" sz="4800" smtClean="0"/>
              <a:t>– </a:t>
            </a:r>
            <a:r>
              <a:rPr lang="ru-RU" sz="4800" smtClean="0"/>
              <a:t>математика</a:t>
            </a:r>
            <a:r>
              <a:rPr lang="en-US" sz="4800"/>
              <a:t>:</a:t>
            </a:r>
            <a:r>
              <a:rPr lang="ru-RU" sz="4800" smtClean="0"/>
              <a:t> </a:t>
            </a:r>
            <a:r>
              <a:rPr lang="ru-RU" sz="4800" dirty="0" smtClean="0"/>
              <a:t>численные </a:t>
            </a:r>
            <a:r>
              <a:rPr lang="ru-RU" sz="4800" dirty="0"/>
              <a:t>методы</a:t>
            </a:r>
            <a:r>
              <a:rPr lang="ru-RU" sz="4800"/>
              <a:t>, </a:t>
            </a:r>
            <a:endParaRPr lang="ru-RU" sz="4800" smtClean="0"/>
          </a:p>
          <a:p>
            <a:r>
              <a:rPr lang="ru-RU" sz="4800" smtClean="0"/>
              <a:t>методы оптимизации, теория вероятностей</a:t>
            </a:r>
            <a:r>
              <a:rPr lang="en-US" sz="4800" smtClean="0"/>
              <a:t>…</a:t>
            </a:r>
            <a:r>
              <a:rPr lang="ru-RU" sz="4800" smtClean="0"/>
              <a:t> </a:t>
            </a:r>
          </a:p>
          <a:p>
            <a:endParaRPr lang="en-US" sz="4800" smtClean="0"/>
          </a:p>
          <a:p>
            <a:r>
              <a:rPr lang="ru-RU" sz="4800" smtClean="0"/>
              <a:t>Нет</a:t>
            </a:r>
            <a:r>
              <a:rPr lang="en-US" sz="4800" smtClean="0"/>
              <a:t> </a:t>
            </a:r>
            <a:r>
              <a:rPr lang="ru-RU" sz="4800" smtClean="0"/>
              <a:t>предзаданной модели с уравнениями.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2571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5</a:t>
            </a:r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06" y="2203745"/>
            <a:ext cx="23659200" cy="808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032806" y="7621200"/>
            <a:ext cx="457380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свёртка + </a:t>
            </a:r>
          </a:p>
          <a:p>
            <a:r>
              <a:rPr lang="ru-RU" sz="4000" dirty="0" smtClean="0">
                <a:latin typeface="+mj-lt"/>
              </a:rPr>
              <a:t>нелинейность</a:t>
            </a:r>
            <a:endParaRPr lang="ru-RU" sz="4000" dirty="0"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380600" y="7621200"/>
            <a:ext cx="419220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              </a:t>
            </a:r>
            <a:r>
              <a:rPr lang="ru-RU" sz="4000" dirty="0" err="1" smtClean="0">
                <a:latin typeface="+mj-lt"/>
              </a:rPr>
              <a:t>пулинг</a:t>
            </a:r>
            <a:endParaRPr lang="ru-RU" sz="4000" dirty="0">
              <a:latin typeface="+mj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84103" y="9483033"/>
            <a:ext cx="78612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       несколько таких блоков</a:t>
            </a:r>
            <a:endParaRPr lang="ru-RU" sz="4000" dirty="0">
              <a:latin typeface="+mj-l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4867800" y="9529200"/>
            <a:ext cx="419220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4000" dirty="0" err="1" smtClean="0">
                <a:latin typeface="+mj-lt"/>
              </a:rPr>
              <a:t>полносвязные</a:t>
            </a:r>
            <a:endParaRPr lang="ru-RU" sz="4000" dirty="0" smtClean="0">
              <a:latin typeface="+mj-lt"/>
            </a:endParaRPr>
          </a:p>
          <a:p>
            <a:pPr algn="ctr"/>
            <a:r>
              <a:rPr lang="ru-RU" sz="4000" dirty="0" smtClean="0">
                <a:latin typeface="+mj-lt"/>
              </a:rPr>
              <a:t>слои</a:t>
            </a:r>
            <a:endParaRPr lang="ru-RU" sz="4000" dirty="0">
              <a:latin typeface="+mj-lt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4099206" y="7621200"/>
            <a:ext cx="1526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   </a:t>
            </a:r>
            <a:endParaRPr lang="ru-RU" sz="4000" dirty="0">
              <a:latin typeface="+mj-lt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9447000" y="9529200"/>
            <a:ext cx="419220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latin typeface="+mj-lt"/>
              </a:rPr>
              <a:t>классификация</a:t>
            </a:r>
          </a:p>
          <a:p>
            <a:pPr algn="ctr"/>
            <a:r>
              <a:rPr lang="ru-RU" sz="4000" dirty="0" smtClean="0">
                <a:latin typeface="+mj-lt"/>
              </a:rPr>
              <a:t>на </a:t>
            </a:r>
            <a:r>
              <a:rPr lang="en-US" sz="4000" dirty="0" smtClean="0">
                <a:latin typeface="+mj-lt"/>
              </a:rPr>
              <a:t>N </a:t>
            </a:r>
            <a:r>
              <a:rPr lang="ru-RU" sz="4000" dirty="0" smtClean="0">
                <a:latin typeface="+mj-lt"/>
              </a:rPr>
              <a:t>классов</a:t>
            </a:r>
            <a:endParaRPr lang="ru-RU" sz="4000" dirty="0">
              <a:latin typeface="+mj-lt"/>
            </a:endParaRPr>
          </a:p>
        </p:txBody>
      </p:sp>
      <p:sp>
        <p:nvSpPr>
          <p:cNvPr id="12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</p:spPr>
        <p:txBody>
          <a:bodyPr/>
          <a:lstStyle/>
          <a:p>
            <a:r>
              <a:rPr lang="en-US" smtClean="0">
                <a:hlinkClick r:id="rId4"/>
              </a:rPr>
              <a:t>http://www.image-net.or</a:t>
            </a:r>
            <a:r>
              <a:rPr lang="en-US" smtClean="0"/>
              <a:t>g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111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Примеры хорошо решённых задач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83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94" y="20422"/>
            <a:ext cx="20653447" cy="1370637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0968006" y="1360638"/>
            <a:ext cx="4185619" cy="969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err="1" smtClean="0">
                <a:solidFill>
                  <a:srgbClr val="222222"/>
                </a:solidFill>
                <a:latin typeface="+mj-lt"/>
              </a:rPr>
              <a:t>Oom</a:t>
            </a:r>
            <a:endParaRPr lang="en-US" sz="4800" dirty="0" smtClean="0">
              <a:solidFill>
                <a:srgbClr val="222222"/>
              </a:solidFill>
              <a:latin typeface="+mj-lt"/>
            </a:endParaRP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Alden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Eastman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Alfred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Arthur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Luke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Fletcher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Matthew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Theodore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Richard</a:t>
            </a:r>
          </a:p>
          <a:p>
            <a:r>
              <a:rPr lang="en-US" sz="4800" dirty="0" err="1" smtClean="0">
                <a:solidFill>
                  <a:srgbClr val="222222"/>
                </a:solidFill>
                <a:latin typeface="+mj-lt"/>
              </a:rPr>
              <a:t>Shirmer</a:t>
            </a:r>
            <a:endParaRPr lang="en-US" sz="4800" dirty="0" smtClean="0">
              <a:solidFill>
                <a:srgbClr val="222222"/>
              </a:solidFill>
              <a:latin typeface="+mj-lt"/>
            </a:endParaRP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and </a:t>
            </a:r>
          </a:p>
          <a:p>
            <a:r>
              <a:rPr lang="en-US" sz="4800" dirty="0" err="1" smtClean="0">
                <a:solidFill>
                  <a:srgbClr val="222222"/>
                </a:solidFill>
                <a:latin typeface="+mj-lt"/>
              </a:rPr>
              <a:t>Hisswald</a:t>
            </a:r>
            <a:endParaRPr lang="ru-RU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909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60255</TotalTime>
  <Words>2619</Words>
  <Application>Microsoft Office PowerPoint</Application>
  <PresentationFormat>Custom</PresentationFormat>
  <Paragraphs>323</Paragraphs>
  <Slides>41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Calibri</vt:lpstr>
      <vt:lpstr>Consolas</vt:lpstr>
      <vt:lpstr>Impact</vt:lpstr>
      <vt:lpstr>Roboto</vt:lpstr>
      <vt:lpstr>Roboto Light</vt:lpstr>
      <vt:lpstr>Textbook New</vt:lpstr>
      <vt:lpstr>Times New Roman</vt:lpstr>
      <vt:lpstr>Yandex Sans Text Light</vt:lpstr>
      <vt:lpstr>Yandex Sans Text Regular</vt:lpstr>
      <vt:lpstr>Yandex Sans Text Thin</vt:lpstr>
      <vt:lpstr>Yandex_show_2016</vt:lpstr>
      <vt:lpstr>PowerPoint Presentation</vt:lpstr>
      <vt:lpstr>Влияние интернета ИТ на искусственный интеллект и настоящее образование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Примеры хорошо решённых задач</vt:lpstr>
      <vt:lpstr>PowerPoint Presentation</vt:lpstr>
      <vt:lpstr>Чтение по губам</vt:lpstr>
      <vt:lpstr>Игра в го</vt:lpstr>
      <vt:lpstr>PowerPoint Presentation</vt:lpstr>
      <vt:lpstr>PowerPoint Presentation</vt:lpstr>
      <vt:lpstr>PowerPoint Presentation</vt:lpstr>
      <vt:lpstr>AlphaGo Zero</vt:lpstr>
      <vt:lpstr>AlphaGo Zero</vt:lpstr>
      <vt:lpstr>AlphaGo Zero</vt:lpstr>
      <vt:lpstr>AlphaGo Zero</vt:lpstr>
      <vt:lpstr>PowerPoint Presentation</vt:lpstr>
      <vt:lpstr>PowerPoint Presentation</vt:lpstr>
      <vt:lpstr>О себе</vt:lpstr>
      <vt:lpstr>Влияние интернета на образование</vt:lpstr>
      <vt:lpstr>PowerPoint Presentation</vt:lpstr>
      <vt:lpstr>CS центр</vt:lpstr>
      <vt:lpstr>Очные занятия</vt:lpstr>
      <vt:lpstr>Базовые курсы направлений</vt:lpstr>
      <vt:lpstr>Спецкурсы</vt:lpstr>
      <vt:lpstr>Практики</vt:lpstr>
      <vt:lpstr>Практики</vt:lpstr>
      <vt:lpstr>Практики</vt:lpstr>
      <vt:lpstr>Онлайн-курсы</vt:lpstr>
      <vt:lpstr>Свободное время</vt:lpstr>
      <vt:lpstr>Подробнее о нас</vt:lpstr>
      <vt:lpstr>PowerPoint Presentation</vt:lpstr>
      <vt:lpstr>Open Data Science (ODS.ai)</vt:lpstr>
      <vt:lpstr>PowerPoint Presentation</vt:lpstr>
      <vt:lpstr>PowerPoint Presentation</vt:lpstr>
      <vt:lpstr>Курс «Deep learning на пальцах» в НГУ</vt:lpstr>
      <vt:lpstr>Что же делать?</vt:lpstr>
      <vt:lpstr>Что же делать?</vt:lpstr>
      <vt:lpstr>PowerPoint Presentation</vt:lpstr>
    </vt:vector>
  </TitlesOfParts>
  <Manager>Maria Kutuzova</Manager>
  <Company>Yandex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Aleksandr Avdyushenko</cp:lastModifiedBy>
  <cp:revision>1460</cp:revision>
  <dcterms:created xsi:type="dcterms:W3CDTF">2014-09-09T08:22:07Z</dcterms:created>
  <dcterms:modified xsi:type="dcterms:W3CDTF">2019-05-21T07:12:20Z</dcterms:modified>
  <cp:category>presentation technology</cp:category>
</cp:coreProperties>
</file>